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7" r:id="rId3"/>
  </p:sldIdLst>
  <p:sldSz cx="15544800" cy="100584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007033"/>
    <a:srgbClr val="6C0000"/>
    <a:srgbClr val="BC8F00"/>
    <a:srgbClr val="AF4F3F"/>
    <a:srgbClr val="7F6BB9"/>
    <a:srgbClr val="11FF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7" autoAdjust="0"/>
    <p:restoredTop sz="94548" autoAdjust="0"/>
  </p:normalViewPr>
  <p:slideViewPr>
    <p:cSldViewPr>
      <p:cViewPr varScale="1">
        <p:scale>
          <a:sx n="57" d="100"/>
          <a:sy n="57" d="100"/>
        </p:scale>
        <p:origin x="-1110" y="-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5374-E345-4256-B268-51232EF0A7A5}" type="datetimeFigureOut">
              <a:rPr lang="en-US" smtClean="0"/>
              <a:pPr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685800"/>
            <a:ext cx="5299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FD56E-E6EF-4A00-BBDE-4ACBDB4BF3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5" name="Group 124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0" name="Isosceles Triangle 12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3" name="Straight Connector 132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6" name="Isosceles Triangle 135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41" name="Isosceles Triangle 14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Straight Connector 14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4" name="Isosceles Triangle 14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5" name="Straight Connector 14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Rectangle 147"/>
          <p:cNvSpPr/>
          <p:nvPr userDrawn="1"/>
        </p:nvSpPr>
        <p:spPr>
          <a:xfrm>
            <a:off x="10370001" y="6721941"/>
            <a:ext cx="4800600" cy="29654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7552185" y="7626816"/>
            <a:ext cx="281940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24"/>
          <p:cNvSpPr txBox="1"/>
          <p:nvPr userDrawn="1"/>
        </p:nvSpPr>
        <p:spPr>
          <a:xfrm>
            <a:off x="7933185" y="7622053"/>
            <a:ext cx="957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APPROVALS</a:t>
            </a:r>
          </a:p>
        </p:txBody>
      </p:sp>
      <p:sp>
        <p:nvSpPr>
          <p:cNvPr id="159" name="Rectangle 158"/>
          <p:cNvSpPr/>
          <p:nvPr userDrawn="1"/>
        </p:nvSpPr>
        <p:spPr>
          <a:xfrm>
            <a:off x="5199133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Box 26"/>
          <p:cNvSpPr txBox="1"/>
          <p:nvPr userDrawn="1"/>
        </p:nvSpPr>
        <p:spPr>
          <a:xfrm>
            <a:off x="5510283" y="9455616"/>
            <a:ext cx="17828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NEXT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HIGHER ASSEMBLY</a:t>
            </a:r>
          </a:p>
        </p:txBody>
      </p:sp>
      <p:sp>
        <p:nvSpPr>
          <p:cNvPr id="164" name="Rectangle 163"/>
          <p:cNvSpPr/>
          <p:nvPr userDrawn="1"/>
        </p:nvSpPr>
        <p:spPr>
          <a:xfrm>
            <a:off x="2846459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TextBox 28"/>
          <p:cNvSpPr txBox="1"/>
          <p:nvPr userDrawn="1"/>
        </p:nvSpPr>
        <p:spPr>
          <a:xfrm>
            <a:off x="2846118" y="7633166"/>
            <a:ext cx="23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UNLESS OTHERWISE SPECIFIED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DIMENSIONS ARE IN MILLIMETERS</a:t>
            </a:r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10371585" y="8779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71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72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73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74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79" name="Straight Connector 178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cxnSp>
        <p:nvCxnSpPr>
          <p:cNvPr id="181" name="Straight Connector 180"/>
          <p:cNvCxnSpPr/>
          <p:nvPr userDrawn="1"/>
        </p:nvCxnSpPr>
        <p:spPr>
          <a:xfrm>
            <a:off x="10371585" y="7636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48"/>
          <p:cNvSpPr txBox="1"/>
          <p:nvPr userDrawn="1"/>
        </p:nvSpPr>
        <p:spPr>
          <a:xfrm>
            <a:off x="10320785" y="76236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83" name="TextBox 49"/>
          <p:cNvSpPr txBox="1"/>
          <p:nvPr userDrawn="1"/>
        </p:nvSpPr>
        <p:spPr>
          <a:xfrm>
            <a:off x="10587485" y="6696541"/>
            <a:ext cx="3685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XYAXIS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– Romsky Consultation</a:t>
            </a: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 Consortium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86" name="Straight Connector 185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89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90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91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92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93" name="Straight Connector 192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8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9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00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01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2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03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4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5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6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7" name="Straight Connector 206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14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15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6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7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18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19" name="Straight Connector 218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24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25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26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27" name="Straight Connector 226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 userDrawn="1"/>
        </p:nvCxnSpPr>
        <p:spPr>
          <a:xfrm>
            <a:off x="7567425" y="78554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 userDrawn="1"/>
        </p:nvCxnSpPr>
        <p:spPr>
          <a:xfrm>
            <a:off x="7559805" y="81602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 userDrawn="1"/>
        </p:nvCxnSpPr>
        <p:spPr>
          <a:xfrm>
            <a:off x="7559805" y="84650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 userDrawn="1"/>
        </p:nvCxnSpPr>
        <p:spPr>
          <a:xfrm>
            <a:off x="7567425" y="87698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 userDrawn="1"/>
        </p:nvCxnSpPr>
        <p:spPr>
          <a:xfrm>
            <a:off x="7559805" y="90746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 userDrawn="1"/>
        </p:nvCxnSpPr>
        <p:spPr>
          <a:xfrm>
            <a:off x="7559805" y="93794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106"/>
          <p:cNvSpPr txBox="1"/>
          <p:nvPr userDrawn="1"/>
        </p:nvSpPr>
        <p:spPr>
          <a:xfrm>
            <a:off x="9566718" y="761729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cxnSp>
        <p:nvCxnSpPr>
          <p:cNvPr id="236" name="Straight Connector 235"/>
          <p:cNvCxnSpPr/>
          <p:nvPr userDrawn="1"/>
        </p:nvCxnSpPr>
        <p:spPr>
          <a:xfrm>
            <a:off x="9304785" y="7626816"/>
            <a:ext cx="0" cy="176022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117"/>
          <p:cNvSpPr txBox="1"/>
          <p:nvPr userDrawn="1"/>
        </p:nvSpPr>
        <p:spPr>
          <a:xfrm>
            <a:off x="7491225" y="7802076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DRAWN</a:t>
            </a:r>
          </a:p>
        </p:txBody>
      </p:sp>
      <p:sp>
        <p:nvSpPr>
          <p:cNvPr id="238" name="TextBox 118"/>
          <p:cNvSpPr txBox="1"/>
          <p:nvPr userDrawn="1"/>
        </p:nvSpPr>
        <p:spPr>
          <a:xfrm>
            <a:off x="7483789" y="8104495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CHECKED</a:t>
            </a:r>
          </a:p>
        </p:txBody>
      </p:sp>
      <p:sp>
        <p:nvSpPr>
          <p:cNvPr id="239" name="TextBox 119"/>
          <p:cNvSpPr txBox="1"/>
          <p:nvPr userDrawn="1"/>
        </p:nvSpPr>
        <p:spPr>
          <a:xfrm>
            <a:off x="7491593" y="8422154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sp>
        <p:nvSpPr>
          <p:cNvPr id="240" name="TextBox 121"/>
          <p:cNvSpPr txBox="1"/>
          <p:nvPr userDrawn="1"/>
        </p:nvSpPr>
        <p:spPr>
          <a:xfrm>
            <a:off x="3456059" y="7972891"/>
            <a:ext cx="559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.XXXX</a:t>
            </a:r>
          </a:p>
        </p:txBody>
      </p:sp>
      <p:sp>
        <p:nvSpPr>
          <p:cNvPr id="241" name="TextBox 122"/>
          <p:cNvSpPr txBox="1"/>
          <p:nvPr userDrawn="1"/>
        </p:nvSpPr>
        <p:spPr>
          <a:xfrm>
            <a:off x="3913259" y="7955667"/>
            <a:ext cx="6078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± .1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.0001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Connector 241"/>
          <p:cNvCxnSpPr/>
          <p:nvPr userDrawn="1"/>
        </p:nvCxnSpPr>
        <p:spPr>
          <a:xfrm>
            <a:off x="2846459" y="86759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 userDrawn="1"/>
        </p:nvCxnSpPr>
        <p:spPr>
          <a:xfrm>
            <a:off x="2855984" y="89045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126"/>
          <p:cNvSpPr txBox="1"/>
          <p:nvPr userDrawn="1"/>
        </p:nvSpPr>
        <p:spPr>
          <a:xfrm>
            <a:off x="3084584" y="8675995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THIRD ANGLE PROJECTIONS</a:t>
            </a:r>
          </a:p>
        </p:txBody>
      </p:sp>
      <p:sp>
        <p:nvSpPr>
          <p:cNvPr id="245" name="Oval 244"/>
          <p:cNvSpPr/>
          <p:nvPr userDrawn="1"/>
        </p:nvSpPr>
        <p:spPr>
          <a:xfrm>
            <a:off x="3303659" y="9055566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Oval 245"/>
          <p:cNvSpPr/>
          <p:nvPr userDrawn="1"/>
        </p:nvSpPr>
        <p:spPr>
          <a:xfrm>
            <a:off x="3386999" y="9141296"/>
            <a:ext cx="292896" cy="2928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7" name="Straight Connector 246"/>
          <p:cNvCxnSpPr/>
          <p:nvPr userDrawn="1"/>
        </p:nvCxnSpPr>
        <p:spPr>
          <a:xfrm>
            <a:off x="3532259" y="9212729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 userDrawn="1"/>
        </p:nvCxnSpPr>
        <p:spPr>
          <a:xfrm>
            <a:off x="3456059" y="9288929"/>
            <a:ext cx="1524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 userDrawn="1"/>
        </p:nvCxnSpPr>
        <p:spPr>
          <a:xfrm>
            <a:off x="3629890" y="9288929"/>
            <a:ext cx="1345407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Freeform 249"/>
          <p:cNvSpPr/>
          <p:nvPr userDrawn="1"/>
        </p:nvSpPr>
        <p:spPr>
          <a:xfrm>
            <a:off x="4098990" y="9055566"/>
            <a:ext cx="652469" cy="457200"/>
          </a:xfrm>
          <a:custGeom>
            <a:avLst/>
            <a:gdLst>
              <a:gd name="connsiteX0" fmla="*/ 0 w 652462"/>
              <a:gd name="connsiteY0" fmla="*/ 371475 h 438150"/>
              <a:gd name="connsiteX1" fmla="*/ 0 w 652462"/>
              <a:gd name="connsiteY1" fmla="*/ 76200 h 438150"/>
              <a:gd name="connsiteX2" fmla="*/ 652462 w 652462"/>
              <a:gd name="connsiteY2" fmla="*/ 0 h 438150"/>
              <a:gd name="connsiteX3" fmla="*/ 652462 w 652462"/>
              <a:gd name="connsiteY3" fmla="*/ 438150 h 438150"/>
              <a:gd name="connsiteX4" fmla="*/ 0 w 652462"/>
              <a:gd name="connsiteY4" fmla="*/ 371475 h 438150"/>
              <a:gd name="connsiteX0" fmla="*/ 0 w 652467"/>
              <a:gd name="connsiteY0" fmla="*/ 381001 h 447676"/>
              <a:gd name="connsiteX1" fmla="*/ 0 w 652467"/>
              <a:gd name="connsiteY1" fmla="*/ 85726 h 447676"/>
              <a:gd name="connsiteX2" fmla="*/ 652467 w 652467"/>
              <a:gd name="connsiteY2" fmla="*/ 0 h 447676"/>
              <a:gd name="connsiteX3" fmla="*/ 652462 w 652467"/>
              <a:gd name="connsiteY3" fmla="*/ 447676 h 447676"/>
              <a:gd name="connsiteX4" fmla="*/ 0 w 652467"/>
              <a:gd name="connsiteY4" fmla="*/ 381001 h 447676"/>
              <a:gd name="connsiteX0" fmla="*/ 0 w 652469"/>
              <a:gd name="connsiteY0" fmla="*/ 381001 h 457200"/>
              <a:gd name="connsiteX1" fmla="*/ 0 w 652469"/>
              <a:gd name="connsiteY1" fmla="*/ 85726 h 457200"/>
              <a:gd name="connsiteX2" fmla="*/ 652467 w 652469"/>
              <a:gd name="connsiteY2" fmla="*/ 0 h 457200"/>
              <a:gd name="connsiteX3" fmla="*/ 652467 w 652469"/>
              <a:gd name="connsiteY3" fmla="*/ 457200 h 457200"/>
              <a:gd name="connsiteX4" fmla="*/ 0 w 652469"/>
              <a:gd name="connsiteY4" fmla="*/ 38100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469" h="457200">
                <a:moveTo>
                  <a:pt x="0" y="381001"/>
                </a:moveTo>
                <a:lnTo>
                  <a:pt x="0" y="85726"/>
                </a:lnTo>
                <a:lnTo>
                  <a:pt x="652467" y="0"/>
                </a:lnTo>
                <a:cubicBezTo>
                  <a:pt x="652465" y="149225"/>
                  <a:pt x="652469" y="307975"/>
                  <a:pt x="652467" y="457200"/>
                </a:cubicBezTo>
                <a:lnTo>
                  <a:pt x="0" y="381001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1" name="Straight Connector 250"/>
          <p:cNvCxnSpPr/>
          <p:nvPr userDrawn="1"/>
        </p:nvCxnSpPr>
        <p:spPr>
          <a:xfrm>
            <a:off x="3151261" y="9288929"/>
            <a:ext cx="29051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 userDrawn="1"/>
        </p:nvCxnSpPr>
        <p:spPr>
          <a:xfrm>
            <a:off x="3532259" y="9384179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 userDrawn="1"/>
        </p:nvCxnSpPr>
        <p:spPr>
          <a:xfrm>
            <a:off x="5199133" y="7855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 userDrawn="1"/>
        </p:nvCxnSpPr>
        <p:spPr>
          <a:xfrm>
            <a:off x="5199133" y="8084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 userDrawn="1"/>
        </p:nvCxnSpPr>
        <p:spPr>
          <a:xfrm>
            <a:off x="5199133" y="8312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 userDrawn="1"/>
        </p:nvCxnSpPr>
        <p:spPr>
          <a:xfrm>
            <a:off x="5199133" y="85412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 userDrawn="1"/>
        </p:nvCxnSpPr>
        <p:spPr>
          <a:xfrm>
            <a:off x="5199133" y="87698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 userDrawn="1"/>
        </p:nvCxnSpPr>
        <p:spPr>
          <a:xfrm>
            <a:off x="5199133" y="8998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 userDrawn="1"/>
        </p:nvCxnSpPr>
        <p:spPr>
          <a:xfrm>
            <a:off x="5199133" y="9227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 userDrawn="1"/>
        </p:nvCxnSpPr>
        <p:spPr>
          <a:xfrm>
            <a:off x="5199133" y="9455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 userDrawn="1"/>
        </p:nvCxnSpPr>
        <p:spPr>
          <a:xfrm>
            <a:off x="5961133" y="7626816"/>
            <a:ext cx="0" cy="182118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159"/>
          <p:cNvSpPr txBox="1"/>
          <p:nvPr userDrawn="1"/>
        </p:nvSpPr>
        <p:spPr>
          <a:xfrm>
            <a:off x="5328673" y="761919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ASSY</a:t>
            </a:r>
          </a:p>
        </p:txBody>
      </p:sp>
      <p:sp>
        <p:nvSpPr>
          <p:cNvPr id="263" name="TextBox 160"/>
          <p:cNvSpPr txBox="1"/>
          <p:nvPr userDrawn="1"/>
        </p:nvSpPr>
        <p:spPr>
          <a:xfrm>
            <a:off x="6329700" y="7616339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DRAWING</a:t>
            </a:r>
          </a:p>
        </p:txBody>
      </p:sp>
      <p:sp>
        <p:nvSpPr>
          <p:cNvPr id="264" name="TextBox 161"/>
          <p:cNvSpPr txBox="1"/>
          <p:nvPr userDrawn="1"/>
        </p:nvSpPr>
        <p:spPr>
          <a:xfrm>
            <a:off x="10587485" y="6918791"/>
            <a:ext cx="4406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53-3 Pine Hill Road, Estate 3, Hollis, NH 03054 USA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Phone:  1 + (603)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465-7225                       Mobile: 1 + (603) 732-3973 … 4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Internet:  http://www.paul.romsky.com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E-Mail:  romsk22@gmail.com                    Corp E-Mail:  paul@romsky.com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5" name="Straight Connector 264"/>
          <p:cNvCxnSpPr/>
          <p:nvPr userDrawn="1"/>
        </p:nvCxnSpPr>
        <p:spPr>
          <a:xfrm>
            <a:off x="3533431" y="8926977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0" name="Group 129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1" name="Isosceles Triangle 13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2" name="Straight Connector 13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4" name="Isosceles Triangle 13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Straight Connector 13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37" name="Isosceles Triangle 136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8" name="Straight Connector 137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0" name="Isosceles Triangle 13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1" name="Straight Connector 140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ctangle 141"/>
          <p:cNvSpPr/>
          <p:nvPr userDrawn="1"/>
        </p:nvSpPr>
        <p:spPr>
          <a:xfrm>
            <a:off x="10370001" y="8778239"/>
            <a:ext cx="4800600" cy="909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0" name="Straight Connector 149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53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54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55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56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57" name="Straight Connector 156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61" name="Straight Connector 160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sp>
        <p:nvSpPr>
          <p:cNvPr id="166" name="Rectangle 165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68" name="Straight Connector 167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71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72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73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74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80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1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2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83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4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85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86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87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88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189" name="Straight Connector 188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6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7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98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9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0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01" name="Straight Connector 200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6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7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8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9" name="Straight Connector 208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13982" y="8977315"/>
            <a:ext cx="8624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008-00001-301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18741" y="7917875"/>
            <a:ext cx="163185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SCHEMATIC, ADAPTER,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 GT ALDL 160 BAUD,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V1.6.0,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4293" y="7981952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60693" y="7986714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81900" y="8283675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8299" y="8288437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78725" y="8597900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5124" y="8602662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649200" y="6480614"/>
            <a:ext cx="44082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115800" y="4267200"/>
            <a:ext cx="211115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CONTENTS</a:t>
            </a:r>
          </a:p>
          <a:p>
            <a:pPr>
              <a:tabLst>
                <a:tab pos="800100" algn="l"/>
              </a:tabLst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SHEET	FUNCTION</a:t>
            </a:r>
          </a:p>
          <a:p>
            <a:pPr marL="800100" indent="-800100"/>
            <a:r>
              <a:rPr lang="en-US" sz="1000" dirty="0" smtClean="0">
                <a:latin typeface="Arial" pitchFamily="34" charset="0"/>
                <a:cs typeface="Arial" pitchFamily="34" charset="0"/>
              </a:rPr>
              <a:t>1	NOTES</a:t>
            </a:r>
          </a:p>
          <a:p>
            <a:pPr marL="800100" indent="-800100">
              <a:buAutoNum type="arabicPlain" startAt="2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MICROCONTROLLER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0564" y="881151"/>
            <a:ext cx="71705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TWISTED PAIRS/TRIOS ARE INDICATED WITH THE        SYMBOL.  NO TWISTED PAIRS/TRIOS ARE IN THIS DESIGN.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4132266" y="881150"/>
            <a:ext cx="166721" cy="186527"/>
            <a:chOff x="3731419" y="2651923"/>
            <a:chExt cx="240505" cy="269077"/>
          </a:xfrm>
        </p:grpSpPr>
        <p:grpSp>
          <p:nvGrpSpPr>
            <p:cNvPr id="58" name="Group 35"/>
            <p:cNvGrpSpPr/>
            <p:nvPr/>
          </p:nvGrpSpPr>
          <p:grpSpPr>
            <a:xfrm>
              <a:off x="3782213" y="2651923"/>
              <a:ext cx="128588" cy="269077"/>
              <a:chOff x="1987550" y="1568450"/>
              <a:chExt cx="128588" cy="269077"/>
            </a:xfrm>
          </p:grpSpPr>
          <p:sp>
            <p:nvSpPr>
              <p:cNvPr id="61" name="Arc 60"/>
              <p:cNvSpPr/>
              <p:nvPr/>
            </p:nvSpPr>
            <p:spPr>
              <a:xfrm flipH="1">
                <a:off x="1987550" y="1568450"/>
                <a:ext cx="127000" cy="127000"/>
              </a:xfrm>
              <a:prstGeom prst="arc">
                <a:avLst>
                  <a:gd name="adj1" fmla="val 10867398"/>
                  <a:gd name="adj2" fmla="val 0"/>
                </a:avLst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Arc 61"/>
              <p:cNvSpPr/>
              <p:nvPr/>
            </p:nvSpPr>
            <p:spPr>
              <a:xfrm flipH="1" flipV="1">
                <a:off x="1987550" y="1710527"/>
                <a:ext cx="127000" cy="127000"/>
              </a:xfrm>
              <a:prstGeom prst="arc">
                <a:avLst>
                  <a:gd name="adj1" fmla="val 10867398"/>
                  <a:gd name="adj2" fmla="val 0"/>
                </a:avLst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1990725" y="1622425"/>
                <a:ext cx="125413" cy="157163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61" idx="0"/>
                <a:endCxn id="62" idx="2"/>
              </p:cNvCxnSpPr>
              <p:nvPr/>
            </p:nvCxnSpPr>
            <p:spPr>
              <a:xfrm flipH="1">
                <a:off x="1987550" y="1630705"/>
                <a:ext cx="126988" cy="143322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/>
            <p:nvPr/>
          </p:nvCxnSpPr>
          <p:spPr>
            <a:xfrm>
              <a:off x="3743324" y="2712247"/>
              <a:ext cx="2286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731419" y="2864647"/>
              <a:ext cx="2286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597829" y="515047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08024" y="451226"/>
            <a:ext cx="7673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THIS DRAWING IS AN ELECTRICAL SCHEMATIC NOT A WIRING DIAGRAM.  THE CONNECTIONS REPRESENT ELECTRICAL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CIRCUITRY, NOT ACTUAL WIRING.  HOWEVER, SOME WIRING SCHEMES CAN BE INFERRED FROM THIS DRAWING.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10564" y="1173250"/>
            <a:ext cx="7401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SIGNAL FLOW ARROWS            SHOW THE PATH FROM SOURCE TO LOAD AND NOT NECESSARILY CURRENT FLOW.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2536164" y="1311680"/>
            <a:ext cx="304800" cy="0"/>
            <a:chOff x="2209800" y="3810000"/>
            <a:chExt cx="304800" cy="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209800" y="3810000"/>
              <a:ext cx="3048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2314575" y="3810000"/>
              <a:ext cx="11668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914400" y="1447800"/>
            <a:ext cx="6248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SIGNALS IDENTIFIED AS ‘NC’ ARE NO CONNECTS AND ARE NOT TIED TOGETHER ELECTRICALLY.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5325" y="1572161"/>
            <a:ext cx="8215711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CONNECTIONS ARE MADE WITH PINS SOLDERED ON THE A2 ASSEMBLY WHICH  ARE THEN SOLDERED INTO THE A1 ASSEMBLY.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OTHER A1 CONNECTORS/PINS NOT SHOWN ARE  NO CONNECT (NC).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PREFIX ALL REFERENCE DESIGNATORS WITH NEXT HIGHER ASSEMBLY.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WIRE COLORS ARE SUBJECT TO CHANGE.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584200" y="1727200"/>
            <a:ext cx="309564" cy="279562"/>
            <a:chOff x="6386511" y="762000"/>
            <a:chExt cx="309564" cy="279562"/>
          </a:xfrm>
        </p:grpSpPr>
        <p:sp>
          <p:nvSpPr>
            <p:cNvPr id="85" name="Isosceles Triangle 84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5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84200" y="2019462"/>
            <a:ext cx="309564" cy="279562"/>
            <a:chOff x="6386511" y="762000"/>
            <a:chExt cx="309564" cy="279562"/>
          </a:xfrm>
        </p:grpSpPr>
        <p:sp>
          <p:nvSpPr>
            <p:cNvPr id="92" name="Isosceles Triangle 91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6</a:t>
              </a: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575200" y="871541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2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01004" y="11634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10529" y="145034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09600" y="23445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49" name="TextBox 55"/>
          <p:cNvSpPr txBox="1"/>
          <p:nvPr/>
        </p:nvSpPr>
        <p:spPr>
          <a:xfrm>
            <a:off x="6477000" y="7239000"/>
            <a:ext cx="18373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SEE SEPARTE PARTS LIST</a:t>
            </a:r>
          </a:p>
        </p:txBody>
      </p:sp>
      <p:sp>
        <p:nvSpPr>
          <p:cNvPr id="50" name="TextBox 12"/>
          <p:cNvSpPr txBox="1"/>
          <p:nvPr/>
        </p:nvSpPr>
        <p:spPr>
          <a:xfrm>
            <a:off x="6262689" y="7896222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008-00001-101</a:t>
            </a:r>
          </a:p>
        </p:txBody>
      </p:sp>
      <p:sp>
        <p:nvSpPr>
          <p:cNvPr id="51" name="TextBox 13"/>
          <p:cNvSpPr txBox="1"/>
          <p:nvPr/>
        </p:nvSpPr>
        <p:spPr>
          <a:xfrm>
            <a:off x="5483561" y="7891459"/>
            <a:ext cx="1554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A1</a:t>
            </a:r>
          </a:p>
        </p:txBody>
      </p:sp>
      <p:sp>
        <p:nvSpPr>
          <p:cNvPr id="53" name="Isosceles Triangle 52"/>
          <p:cNvSpPr/>
          <p:nvPr/>
        </p:nvSpPr>
        <p:spPr>
          <a:xfrm>
            <a:off x="584200" y="2616200"/>
            <a:ext cx="304800" cy="24384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9600" y="262890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217996" y="8522028"/>
            <a:ext cx="130324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MICROCONTROLLER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013983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008-00001-301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566789" y="2676920"/>
            <a:ext cx="4101211" cy="578128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05768" y="2700208"/>
            <a:ext cx="1372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A2 (PROTOBOARD)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941868" y="2877876"/>
            <a:ext cx="1646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A1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cxnSp>
        <p:nvCxnSpPr>
          <p:cNvPr id="125" name="Straight Connector 124"/>
          <p:cNvCxnSpPr/>
          <p:nvPr/>
        </p:nvCxnSpPr>
        <p:spPr>
          <a:xfrm>
            <a:off x="5546594" y="3614737"/>
            <a:ext cx="1450181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5693363" y="3614737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1371600" y="3867090"/>
            <a:ext cx="221063" cy="680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cxnSp>
        <p:nvCxnSpPr>
          <p:cNvPr id="155" name="Straight Connector 154"/>
          <p:cNvCxnSpPr/>
          <p:nvPr/>
        </p:nvCxnSpPr>
        <p:spPr>
          <a:xfrm>
            <a:off x="1584960" y="4206339"/>
            <a:ext cx="1792315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2360517" y="3991693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W2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2252679" y="4226528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USB 2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CABLE</a:t>
            </a:r>
          </a:p>
        </p:txBody>
      </p:sp>
      <p:sp>
        <p:nvSpPr>
          <p:cNvPr id="158" name="Left Brace 157"/>
          <p:cNvSpPr/>
          <p:nvPr/>
        </p:nvSpPr>
        <p:spPr>
          <a:xfrm>
            <a:off x="1102805" y="3983709"/>
            <a:ext cx="152400" cy="457200"/>
          </a:xfrm>
          <a:prstGeom prst="leftBrace">
            <a:avLst>
              <a:gd name="adj1" fmla="val 48958"/>
              <a:gd name="adj2" fmla="val 50000"/>
            </a:avLst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/>
          <p:cNvSpPr txBox="1"/>
          <p:nvPr/>
        </p:nvSpPr>
        <p:spPr>
          <a:xfrm>
            <a:off x="354675" y="3943909"/>
            <a:ext cx="8386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IBM PC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USB PORT</a:t>
            </a:r>
          </a:p>
        </p:txBody>
      </p:sp>
      <p:cxnSp>
        <p:nvCxnSpPr>
          <p:cNvPr id="161" name="Straight Connector 160"/>
          <p:cNvCxnSpPr/>
          <p:nvPr/>
        </p:nvCxnSpPr>
        <p:spPr>
          <a:xfrm>
            <a:off x="5544213" y="3767137"/>
            <a:ext cx="1231237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5548975" y="3919537"/>
            <a:ext cx="14478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6920278" y="3497787"/>
            <a:ext cx="8290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 (+5V)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 (+3.3V)</a:t>
            </a:r>
          </a:p>
        </p:txBody>
      </p:sp>
      <p:cxnSp>
        <p:nvCxnSpPr>
          <p:cNvPr id="168" name="Straight Connector 167"/>
          <p:cNvCxnSpPr/>
          <p:nvPr/>
        </p:nvCxnSpPr>
        <p:spPr>
          <a:xfrm>
            <a:off x="6777038" y="3765550"/>
            <a:ext cx="0" cy="261937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Isosceles Triangle 168"/>
          <p:cNvSpPr/>
          <p:nvPr/>
        </p:nvSpPr>
        <p:spPr>
          <a:xfrm rot="10800000">
            <a:off x="6705601" y="4025900"/>
            <a:ext cx="142875" cy="11906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0" name="Straight Connector 179"/>
          <p:cNvCxnSpPr/>
          <p:nvPr/>
        </p:nvCxnSpPr>
        <p:spPr>
          <a:xfrm>
            <a:off x="5693363" y="3767137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5693363" y="3919537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>
            <a:off x="3108651" y="4205053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 flipH="1">
            <a:off x="2964263" y="4205057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>
            <a:off x="5558500" y="4520395"/>
            <a:ext cx="3006725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Straight Connector 440"/>
          <p:cNvCxnSpPr/>
          <p:nvPr/>
        </p:nvCxnSpPr>
        <p:spPr>
          <a:xfrm>
            <a:off x="5568025" y="5352083"/>
            <a:ext cx="374015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52"/>
          <p:cNvCxnSpPr/>
          <p:nvPr/>
        </p:nvCxnSpPr>
        <p:spPr>
          <a:xfrm flipH="1">
            <a:off x="5687013" y="4520394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Straight Connector 453"/>
          <p:cNvCxnSpPr/>
          <p:nvPr/>
        </p:nvCxnSpPr>
        <p:spPr>
          <a:xfrm flipH="1">
            <a:off x="5690753" y="5352082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>
            <a:off x="1659775" y="4122503"/>
            <a:ext cx="76200" cy="1524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1672475" y="400820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grpSp>
        <p:nvGrpSpPr>
          <p:cNvPr id="284" name="Group 283"/>
          <p:cNvGrpSpPr/>
          <p:nvPr/>
        </p:nvGrpSpPr>
        <p:grpSpPr>
          <a:xfrm>
            <a:off x="5943600" y="3162300"/>
            <a:ext cx="309564" cy="279562"/>
            <a:chOff x="6386511" y="762000"/>
            <a:chExt cx="309564" cy="279562"/>
          </a:xfrm>
        </p:grpSpPr>
        <p:sp>
          <p:nvSpPr>
            <p:cNvPr id="287" name="Isosceles Triangle 286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5</a:t>
              </a:r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4330930" y="2784126"/>
            <a:ext cx="309564" cy="279562"/>
            <a:chOff x="6386511" y="762000"/>
            <a:chExt cx="309564" cy="279562"/>
          </a:xfrm>
        </p:grpSpPr>
        <p:sp>
          <p:nvSpPr>
            <p:cNvPr id="303" name="Isosceles Triangle 302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6</a:t>
              </a:r>
            </a:p>
          </p:txBody>
        </p:sp>
      </p:grpSp>
      <p:sp>
        <p:nvSpPr>
          <p:cNvPr id="363" name="TextBox 362"/>
          <p:cNvSpPr txBox="1"/>
          <p:nvPr/>
        </p:nvSpPr>
        <p:spPr>
          <a:xfrm>
            <a:off x="1295400" y="3638490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P2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3733800" y="7620000"/>
            <a:ext cx="2343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PROGRAM WITH THE FILE: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Fiero_GT_ALDL_Adapter_V1_6_0.ino</a:t>
            </a:r>
          </a:p>
        </p:txBody>
      </p:sp>
      <p:sp>
        <p:nvSpPr>
          <p:cNvPr id="370" name="TextBox 369"/>
          <p:cNvSpPr txBox="1"/>
          <p:nvPr/>
        </p:nvSpPr>
        <p:spPr>
          <a:xfrm>
            <a:off x="984304" y="4552890"/>
            <a:ext cx="93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USB TYPE A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(MALE)</a:t>
            </a:r>
          </a:p>
        </p:txBody>
      </p:sp>
      <p:sp>
        <p:nvSpPr>
          <p:cNvPr id="371" name="TextBox 370"/>
          <p:cNvSpPr txBox="1"/>
          <p:nvPr/>
        </p:nvSpPr>
        <p:spPr>
          <a:xfrm flipH="1">
            <a:off x="5769955" y="4500548"/>
            <a:ext cx="7280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160 Baud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PWM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Bit Data</a:t>
            </a:r>
          </a:p>
        </p:txBody>
      </p:sp>
      <p:sp>
        <p:nvSpPr>
          <p:cNvPr id="388" name="TextBox 387"/>
          <p:cNvSpPr txBox="1"/>
          <p:nvPr/>
        </p:nvSpPr>
        <p:spPr>
          <a:xfrm>
            <a:off x="2214117" y="3317879"/>
            <a:ext cx="8338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9600 Baud 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8 Bits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No Parity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 Stop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09" name="Group 408"/>
          <p:cNvGrpSpPr/>
          <p:nvPr/>
        </p:nvGrpSpPr>
        <p:grpSpPr>
          <a:xfrm>
            <a:off x="3573863" y="3252453"/>
            <a:ext cx="2051312" cy="4311161"/>
            <a:chOff x="1110988" y="3505199"/>
            <a:chExt cx="2051312" cy="4311161"/>
          </a:xfrm>
        </p:grpSpPr>
        <p:grpSp>
          <p:nvGrpSpPr>
            <p:cNvPr id="468" name="Group 467"/>
            <p:cNvGrpSpPr/>
            <p:nvPr/>
          </p:nvGrpSpPr>
          <p:grpSpPr>
            <a:xfrm>
              <a:off x="1110988" y="3505199"/>
              <a:ext cx="2051312" cy="4311161"/>
              <a:chOff x="1110988" y="3505199"/>
              <a:chExt cx="2051312" cy="4311161"/>
            </a:xfrm>
          </p:grpSpPr>
          <p:grpSp>
            <p:nvGrpSpPr>
              <p:cNvPr id="472" name="Group 471"/>
              <p:cNvGrpSpPr/>
              <p:nvPr/>
            </p:nvGrpSpPr>
            <p:grpSpPr>
              <a:xfrm>
                <a:off x="1110988" y="3505199"/>
                <a:ext cx="2051312" cy="4311161"/>
                <a:chOff x="1035050" y="3352799"/>
                <a:chExt cx="2051312" cy="4311161"/>
              </a:xfrm>
            </p:grpSpPr>
            <p:grpSp>
              <p:nvGrpSpPr>
                <p:cNvPr id="480" name="Group 479"/>
                <p:cNvGrpSpPr/>
                <p:nvPr/>
              </p:nvGrpSpPr>
              <p:grpSpPr>
                <a:xfrm>
                  <a:off x="1035050" y="3352799"/>
                  <a:ext cx="2051312" cy="4311161"/>
                  <a:chOff x="3092450" y="3276599"/>
                  <a:chExt cx="2051312" cy="4311161"/>
                </a:xfrm>
              </p:grpSpPr>
              <p:sp>
                <p:nvSpPr>
                  <p:cNvPr id="490" name="Rectangle 489"/>
                  <p:cNvSpPr/>
                  <p:nvPr/>
                </p:nvSpPr>
                <p:spPr>
                  <a:xfrm>
                    <a:off x="3352800" y="3276599"/>
                    <a:ext cx="1790962" cy="4311161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  <a:p>
                    <a:pPr algn="ctr"/>
                    <a:endParaRPr lang="en-US" sz="1000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92" name="Rectangle 491"/>
                  <p:cNvSpPr/>
                  <p:nvPr/>
                </p:nvSpPr>
                <p:spPr>
                  <a:xfrm>
                    <a:off x="3124200" y="3891183"/>
                    <a:ext cx="228600" cy="68580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1</a:t>
                    </a:r>
                  </a:p>
                  <a:p>
                    <a:pPr algn="ctr"/>
                    <a:r>
                      <a:rPr lang="en-US" sz="1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2</a:t>
                    </a:r>
                  </a:p>
                  <a:p>
                    <a:pPr algn="ctr"/>
                    <a:r>
                      <a:rPr lang="en-US" sz="1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3</a:t>
                    </a:r>
                  </a:p>
                  <a:p>
                    <a:pPr algn="ctr"/>
                    <a:r>
                      <a:rPr lang="en-US" sz="1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4</a:t>
                    </a:r>
                  </a:p>
                </p:txBody>
              </p:sp>
              <p:sp>
                <p:nvSpPr>
                  <p:cNvPr id="493" name="TextBox 50"/>
                  <p:cNvSpPr txBox="1"/>
                  <p:nvPr/>
                </p:nvSpPr>
                <p:spPr>
                  <a:xfrm>
                    <a:off x="3092450" y="3655219"/>
                    <a:ext cx="319318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000" dirty="0" smtClean="0">
                        <a:latin typeface="Arial" pitchFamily="34" charset="0"/>
                        <a:cs typeface="Arial" pitchFamily="34" charset="0"/>
                      </a:rPr>
                      <a:t>J1</a:t>
                    </a:r>
                  </a:p>
                </p:txBody>
              </p:sp>
            </p:grpSp>
            <p:sp>
              <p:nvSpPr>
                <p:cNvPr id="482" name="TextBox 103"/>
                <p:cNvSpPr txBox="1"/>
                <p:nvPr/>
              </p:nvSpPr>
              <p:spPr>
                <a:xfrm>
                  <a:off x="2558107" y="3438526"/>
                  <a:ext cx="47000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BAT</a:t>
                  </a:r>
                </a:p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USB</a:t>
                  </a:r>
                </a:p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GND</a:t>
                  </a:r>
                </a:p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3V</a:t>
                  </a:r>
                </a:p>
              </p:txBody>
            </p:sp>
          </p:grpSp>
          <p:sp>
            <p:nvSpPr>
              <p:cNvPr id="473" name="Rectangle 472"/>
              <p:cNvSpPr/>
              <p:nvPr/>
            </p:nvSpPr>
            <p:spPr>
              <a:xfrm>
                <a:off x="2163623" y="5793756"/>
                <a:ext cx="196850" cy="1968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4" name="Oval 473"/>
              <p:cNvSpPr/>
              <p:nvPr/>
            </p:nvSpPr>
            <p:spPr>
              <a:xfrm>
                <a:off x="2189023" y="5828046"/>
                <a:ext cx="139700" cy="1397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5" name="Oval 474"/>
              <p:cNvSpPr/>
              <p:nvPr/>
            </p:nvSpPr>
            <p:spPr>
              <a:xfrm>
                <a:off x="2211510" y="5367036"/>
                <a:ext cx="101600" cy="1016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6" name="Rectangle 475"/>
              <p:cNvSpPr/>
              <p:nvPr/>
            </p:nvSpPr>
            <p:spPr>
              <a:xfrm>
                <a:off x="2181225" y="5341636"/>
                <a:ext cx="158750" cy="1587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7" name="Rectangle 476"/>
              <p:cNvSpPr/>
              <p:nvPr/>
            </p:nvSpPr>
            <p:spPr>
              <a:xfrm>
                <a:off x="2072640" y="4340876"/>
                <a:ext cx="381000" cy="381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U1</a:t>
                </a:r>
              </a:p>
            </p:txBody>
          </p:sp>
        </p:grpSp>
        <p:sp>
          <p:nvSpPr>
            <p:cNvPr id="469" name="TextBox 222"/>
            <p:cNvSpPr txBox="1"/>
            <p:nvPr/>
          </p:nvSpPr>
          <p:spPr>
            <a:xfrm>
              <a:off x="1935023" y="5567696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RESET</a:t>
              </a:r>
            </a:p>
          </p:txBody>
        </p:sp>
        <p:sp>
          <p:nvSpPr>
            <p:cNvPr id="470" name="TextBox 242"/>
            <p:cNvSpPr txBox="1"/>
            <p:nvPr/>
          </p:nvSpPr>
          <p:spPr>
            <a:xfrm>
              <a:off x="1857375" y="4839986"/>
              <a:ext cx="79701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DOTSTAR</a:t>
              </a:r>
            </a:p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3-COLOR</a:t>
              </a:r>
            </a:p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LED</a:t>
              </a:r>
            </a:p>
          </p:txBody>
        </p:sp>
        <p:sp>
          <p:nvSpPr>
            <p:cNvPr id="471" name="TextBox 324"/>
            <p:cNvSpPr txBox="1"/>
            <p:nvPr/>
          </p:nvSpPr>
          <p:spPr>
            <a:xfrm>
              <a:off x="1714500" y="4142915"/>
              <a:ext cx="1085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t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ATSAMD21E18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7" name="Rectangle 426"/>
          <p:cNvSpPr/>
          <p:nvPr/>
        </p:nvSpPr>
        <p:spPr>
          <a:xfrm>
            <a:off x="3377275" y="3866023"/>
            <a:ext cx="228600" cy="685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429" name="TextBox 265"/>
          <p:cNvSpPr txBox="1"/>
          <p:nvPr/>
        </p:nvSpPr>
        <p:spPr>
          <a:xfrm>
            <a:off x="3593175" y="4545473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442" name="Oval 441"/>
          <p:cNvSpPr/>
          <p:nvPr/>
        </p:nvSpPr>
        <p:spPr>
          <a:xfrm>
            <a:off x="5510875" y="3582033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3" name="Oval 442"/>
          <p:cNvSpPr/>
          <p:nvPr/>
        </p:nvSpPr>
        <p:spPr>
          <a:xfrm>
            <a:off x="5510875" y="3731258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0" name="Rectangle 519"/>
          <p:cNvSpPr/>
          <p:nvPr/>
        </p:nvSpPr>
        <p:spPr>
          <a:xfrm>
            <a:off x="3904061" y="3314866"/>
            <a:ext cx="228600" cy="76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1" name="TextBox 520"/>
          <p:cNvSpPr txBox="1"/>
          <p:nvPr/>
        </p:nvSpPr>
        <p:spPr>
          <a:xfrm>
            <a:off x="4085036" y="3238666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ON LED (GRN)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LED (RED)</a:t>
            </a:r>
          </a:p>
        </p:txBody>
      </p:sp>
      <p:sp>
        <p:nvSpPr>
          <p:cNvPr id="522" name="Rectangle 521"/>
          <p:cNvSpPr/>
          <p:nvPr/>
        </p:nvSpPr>
        <p:spPr>
          <a:xfrm>
            <a:off x="3904061" y="3467266"/>
            <a:ext cx="228600" cy="76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7" name="TextBox 265"/>
          <p:cNvSpPr txBox="1"/>
          <p:nvPr/>
        </p:nvSpPr>
        <p:spPr>
          <a:xfrm>
            <a:off x="3359777" y="4538035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598" name="TextBox 597"/>
          <p:cNvSpPr txBox="1"/>
          <p:nvPr/>
        </p:nvSpPr>
        <p:spPr>
          <a:xfrm>
            <a:off x="3330749" y="3634519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P3</a:t>
            </a:r>
          </a:p>
        </p:txBody>
      </p:sp>
      <p:sp>
        <p:nvSpPr>
          <p:cNvPr id="365" name="Oval 364"/>
          <p:cNvSpPr/>
          <p:nvPr/>
        </p:nvSpPr>
        <p:spPr>
          <a:xfrm>
            <a:off x="5526488" y="4488646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3" name="Oval 372"/>
          <p:cNvSpPr/>
          <p:nvPr/>
        </p:nvSpPr>
        <p:spPr>
          <a:xfrm>
            <a:off x="5526488" y="5313984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4" name="Oval 503"/>
          <p:cNvSpPr/>
          <p:nvPr/>
        </p:nvSpPr>
        <p:spPr>
          <a:xfrm>
            <a:off x="5510879" y="3881277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1" name="TextBox 510"/>
          <p:cNvSpPr txBox="1"/>
          <p:nvPr/>
        </p:nvSpPr>
        <p:spPr>
          <a:xfrm>
            <a:off x="5335180" y="440215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378" name="TextBox 377"/>
          <p:cNvSpPr txBox="1"/>
          <p:nvPr/>
        </p:nvSpPr>
        <p:spPr>
          <a:xfrm>
            <a:off x="8644600" y="3695184"/>
            <a:ext cx="553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1K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Ω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0.25W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430" name="TextBox 429"/>
          <p:cNvSpPr txBox="1"/>
          <p:nvPr/>
        </p:nvSpPr>
        <p:spPr>
          <a:xfrm>
            <a:off x="8504900" y="3645654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444" name="TextBox 443"/>
          <p:cNvSpPr txBox="1"/>
          <p:nvPr/>
        </p:nvSpPr>
        <p:spPr>
          <a:xfrm>
            <a:off x="8504337" y="419191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506" name="TextBox 505"/>
          <p:cNvSpPr txBox="1"/>
          <p:nvPr/>
        </p:nvSpPr>
        <p:spPr>
          <a:xfrm>
            <a:off x="8619835" y="4522773"/>
            <a:ext cx="5886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CR1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3.3V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500mA</a:t>
            </a:r>
          </a:p>
        </p:txBody>
      </p:sp>
      <p:grpSp>
        <p:nvGrpSpPr>
          <p:cNvPr id="510" name="Group 509"/>
          <p:cNvGrpSpPr/>
          <p:nvPr/>
        </p:nvGrpSpPr>
        <p:grpSpPr>
          <a:xfrm>
            <a:off x="8479500" y="4511159"/>
            <a:ext cx="164305" cy="609600"/>
            <a:chOff x="9191625" y="4512126"/>
            <a:chExt cx="164305" cy="609600"/>
          </a:xfrm>
        </p:grpSpPr>
        <p:grpSp>
          <p:nvGrpSpPr>
            <p:cNvPr id="113" name="Group 112"/>
            <p:cNvGrpSpPr/>
            <p:nvPr/>
          </p:nvGrpSpPr>
          <p:grpSpPr>
            <a:xfrm flipV="1">
              <a:off x="9191625" y="4512126"/>
              <a:ext cx="164305" cy="609600"/>
              <a:chOff x="2202657" y="1445419"/>
              <a:chExt cx="164305" cy="609600"/>
            </a:xfrm>
          </p:grpSpPr>
          <p:grpSp>
            <p:nvGrpSpPr>
              <p:cNvPr id="114" name="Group 331"/>
              <p:cNvGrpSpPr/>
              <p:nvPr/>
            </p:nvGrpSpPr>
            <p:grpSpPr>
              <a:xfrm rot="10800000">
                <a:off x="2202657" y="1688305"/>
                <a:ext cx="164305" cy="121444"/>
                <a:chOff x="2205038" y="1688305"/>
                <a:chExt cx="164305" cy="121444"/>
              </a:xfrm>
            </p:grpSpPr>
            <p:sp>
              <p:nvSpPr>
                <p:cNvPr id="118" name="Isosceles Triangle 117"/>
                <p:cNvSpPr/>
                <p:nvPr/>
              </p:nvSpPr>
              <p:spPr>
                <a:xfrm>
                  <a:off x="2209800" y="1688305"/>
                  <a:ext cx="151805" cy="121444"/>
                </a:xfrm>
                <a:prstGeom prst="triangl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2205038" y="1688305"/>
                  <a:ext cx="16430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5" name="Straight Connector 114"/>
              <p:cNvCxnSpPr/>
              <p:nvPr/>
            </p:nvCxnSpPr>
            <p:spPr>
              <a:xfrm>
                <a:off x="2286000" y="1445419"/>
                <a:ext cx="0" cy="6096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8" name="Straight Connector 507"/>
            <p:cNvCxnSpPr/>
            <p:nvPr/>
          </p:nvCxnSpPr>
          <p:spPr>
            <a:xfrm>
              <a:off x="9351168" y="4681537"/>
              <a:ext cx="0" cy="762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Straight Connector 508"/>
            <p:cNvCxnSpPr/>
            <p:nvPr/>
          </p:nvCxnSpPr>
          <p:spPr>
            <a:xfrm>
              <a:off x="9192414" y="4757745"/>
              <a:ext cx="0" cy="762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2" name="Isosceles Triangle 511"/>
          <p:cNvSpPr/>
          <p:nvPr/>
        </p:nvSpPr>
        <p:spPr>
          <a:xfrm rot="10800000">
            <a:off x="8489025" y="5123483"/>
            <a:ext cx="142875" cy="11906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3" name="Oval 512"/>
          <p:cNvSpPr>
            <a:spLocks noChangeAspect="1"/>
          </p:cNvSpPr>
          <p:nvPr/>
        </p:nvSpPr>
        <p:spPr>
          <a:xfrm>
            <a:off x="8547318" y="4501183"/>
            <a:ext cx="27432" cy="27432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4" name="TextBox 513"/>
          <p:cNvSpPr txBox="1"/>
          <p:nvPr/>
        </p:nvSpPr>
        <p:spPr>
          <a:xfrm>
            <a:off x="6833693" y="4308143"/>
            <a:ext cx="11673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ALDL_160_3P3V</a:t>
            </a:r>
          </a:p>
        </p:txBody>
      </p:sp>
      <p:cxnSp>
        <p:nvCxnSpPr>
          <p:cNvPr id="517" name="Straight Connector 516"/>
          <p:cNvCxnSpPr/>
          <p:nvPr/>
        </p:nvCxnSpPr>
        <p:spPr>
          <a:xfrm>
            <a:off x="8568400" y="3380408"/>
            <a:ext cx="34712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/>
          <p:cNvSpPr txBox="1"/>
          <p:nvPr/>
        </p:nvSpPr>
        <p:spPr>
          <a:xfrm>
            <a:off x="9481458" y="3181350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ALDL_160_BAUD</a:t>
            </a:r>
          </a:p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SES</a:t>
            </a:r>
          </a:p>
        </p:txBody>
      </p:sp>
      <p:cxnSp>
        <p:nvCxnSpPr>
          <p:cNvPr id="562" name="Straight Connector 561"/>
          <p:cNvCxnSpPr/>
          <p:nvPr/>
        </p:nvCxnSpPr>
        <p:spPr>
          <a:xfrm>
            <a:off x="9914686" y="3228961"/>
            <a:ext cx="211836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Straight Connector 564"/>
          <p:cNvCxnSpPr/>
          <p:nvPr/>
        </p:nvCxnSpPr>
        <p:spPr>
          <a:xfrm>
            <a:off x="9727996" y="2947021"/>
            <a:ext cx="0" cy="214312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1" name="Isosceles Triangle 570"/>
          <p:cNvSpPr/>
          <p:nvPr/>
        </p:nvSpPr>
        <p:spPr>
          <a:xfrm rot="10800000">
            <a:off x="9655606" y="3048001"/>
            <a:ext cx="142875" cy="11906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5" name="Straight Connector 594"/>
          <p:cNvCxnSpPr/>
          <p:nvPr/>
        </p:nvCxnSpPr>
        <p:spPr>
          <a:xfrm>
            <a:off x="9305925" y="3532808"/>
            <a:ext cx="2733675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Straight Connector 598"/>
          <p:cNvCxnSpPr/>
          <p:nvPr/>
        </p:nvCxnSpPr>
        <p:spPr>
          <a:xfrm>
            <a:off x="9910876" y="2939877"/>
            <a:ext cx="0" cy="290036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Straight Connector 601"/>
          <p:cNvCxnSpPr/>
          <p:nvPr/>
        </p:nvCxnSpPr>
        <p:spPr>
          <a:xfrm>
            <a:off x="9724186" y="2942258"/>
            <a:ext cx="188595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0" name="TextBox 609"/>
          <p:cNvSpPr txBox="1"/>
          <p:nvPr/>
        </p:nvSpPr>
        <p:spPr>
          <a:xfrm>
            <a:off x="9389818" y="4531795"/>
            <a:ext cx="553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R2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1K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Ω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0.25W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626" name="TextBox 625"/>
          <p:cNvSpPr txBox="1"/>
          <p:nvPr/>
        </p:nvSpPr>
        <p:spPr>
          <a:xfrm>
            <a:off x="9361878" y="5368909"/>
            <a:ext cx="5886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CR2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3.3V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500mA</a:t>
            </a:r>
          </a:p>
        </p:txBody>
      </p:sp>
      <p:grpSp>
        <p:nvGrpSpPr>
          <p:cNvPr id="627" name="Group 626"/>
          <p:cNvGrpSpPr/>
          <p:nvPr/>
        </p:nvGrpSpPr>
        <p:grpSpPr>
          <a:xfrm>
            <a:off x="9221543" y="5357295"/>
            <a:ext cx="164305" cy="609600"/>
            <a:chOff x="9191625" y="4512126"/>
            <a:chExt cx="164305" cy="609600"/>
          </a:xfrm>
        </p:grpSpPr>
        <p:grpSp>
          <p:nvGrpSpPr>
            <p:cNvPr id="628" name="Group 627"/>
            <p:cNvGrpSpPr/>
            <p:nvPr/>
          </p:nvGrpSpPr>
          <p:grpSpPr>
            <a:xfrm flipV="1">
              <a:off x="9191625" y="4512126"/>
              <a:ext cx="164305" cy="609600"/>
              <a:chOff x="2202657" y="1445419"/>
              <a:chExt cx="164305" cy="609600"/>
            </a:xfrm>
          </p:grpSpPr>
          <p:grpSp>
            <p:nvGrpSpPr>
              <p:cNvPr id="631" name="Group 331"/>
              <p:cNvGrpSpPr/>
              <p:nvPr/>
            </p:nvGrpSpPr>
            <p:grpSpPr>
              <a:xfrm rot="10800000">
                <a:off x="2202657" y="1688305"/>
                <a:ext cx="164305" cy="121444"/>
                <a:chOff x="2205038" y="1688305"/>
                <a:chExt cx="164305" cy="121444"/>
              </a:xfrm>
            </p:grpSpPr>
            <p:sp>
              <p:nvSpPr>
                <p:cNvPr id="633" name="Isosceles Triangle 632"/>
                <p:cNvSpPr/>
                <p:nvPr/>
              </p:nvSpPr>
              <p:spPr>
                <a:xfrm>
                  <a:off x="2209800" y="1688305"/>
                  <a:ext cx="151805" cy="121444"/>
                </a:xfrm>
                <a:prstGeom prst="triangl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634" name="Straight Connector 633"/>
                <p:cNvCxnSpPr/>
                <p:nvPr/>
              </p:nvCxnSpPr>
              <p:spPr>
                <a:xfrm>
                  <a:off x="2205038" y="1688305"/>
                  <a:ext cx="16430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2" name="Straight Connector 631"/>
              <p:cNvCxnSpPr/>
              <p:nvPr/>
            </p:nvCxnSpPr>
            <p:spPr>
              <a:xfrm>
                <a:off x="2286000" y="1445419"/>
                <a:ext cx="0" cy="6096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9" name="Straight Connector 628"/>
            <p:cNvCxnSpPr/>
            <p:nvPr/>
          </p:nvCxnSpPr>
          <p:spPr>
            <a:xfrm>
              <a:off x="9351168" y="4681537"/>
              <a:ext cx="0" cy="762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Straight Connector 629"/>
            <p:cNvCxnSpPr/>
            <p:nvPr/>
          </p:nvCxnSpPr>
          <p:spPr>
            <a:xfrm>
              <a:off x="9192414" y="4757745"/>
              <a:ext cx="0" cy="762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5" name="Isosceles Triangle 634"/>
          <p:cNvSpPr/>
          <p:nvPr/>
        </p:nvSpPr>
        <p:spPr>
          <a:xfrm rot="10800000">
            <a:off x="9235830" y="5968826"/>
            <a:ext cx="142875" cy="11906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6" name="Oval 635"/>
          <p:cNvSpPr>
            <a:spLocks noChangeAspect="1"/>
          </p:cNvSpPr>
          <p:nvPr/>
        </p:nvSpPr>
        <p:spPr>
          <a:xfrm>
            <a:off x="9292536" y="5337794"/>
            <a:ext cx="27432" cy="27432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7" name="TextBox 636"/>
          <p:cNvSpPr txBox="1"/>
          <p:nvPr/>
        </p:nvSpPr>
        <p:spPr>
          <a:xfrm>
            <a:off x="5334000" y="522921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642" name="TextBox 641"/>
          <p:cNvSpPr txBox="1"/>
          <p:nvPr/>
        </p:nvSpPr>
        <p:spPr>
          <a:xfrm>
            <a:off x="6820993" y="5142533"/>
            <a:ext cx="8210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SES_3P3V</a:t>
            </a:r>
          </a:p>
        </p:txBody>
      </p:sp>
      <p:sp>
        <p:nvSpPr>
          <p:cNvPr id="643" name="TextBox 642"/>
          <p:cNvSpPr txBox="1"/>
          <p:nvPr/>
        </p:nvSpPr>
        <p:spPr>
          <a:xfrm flipH="1">
            <a:off x="5774799" y="5345733"/>
            <a:ext cx="809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Error Code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Pulses</a:t>
            </a:r>
          </a:p>
        </p:txBody>
      </p:sp>
      <p:sp>
        <p:nvSpPr>
          <p:cNvPr id="645" name="TextBox 644"/>
          <p:cNvSpPr txBox="1"/>
          <p:nvPr/>
        </p:nvSpPr>
        <p:spPr>
          <a:xfrm>
            <a:off x="10215676" y="303530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GND</a:t>
            </a:r>
          </a:p>
        </p:txBody>
      </p:sp>
      <p:sp>
        <p:nvSpPr>
          <p:cNvPr id="788" name="TextBox 787"/>
          <p:cNvSpPr txBox="1"/>
          <p:nvPr/>
        </p:nvSpPr>
        <p:spPr>
          <a:xfrm>
            <a:off x="8527125" y="443133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89" name="TextBox 788"/>
          <p:cNvSpPr txBox="1"/>
          <p:nvPr/>
        </p:nvSpPr>
        <p:spPr>
          <a:xfrm>
            <a:off x="8538627" y="4937587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90" name="TextBox 789"/>
          <p:cNvSpPr txBox="1"/>
          <p:nvPr/>
        </p:nvSpPr>
        <p:spPr>
          <a:xfrm>
            <a:off x="9268098" y="5268104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91" name="TextBox 790"/>
          <p:cNvSpPr txBox="1"/>
          <p:nvPr/>
        </p:nvSpPr>
        <p:spPr>
          <a:xfrm>
            <a:off x="9279600" y="5774358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839" name="Straight Connector 838"/>
          <p:cNvCxnSpPr/>
          <p:nvPr/>
        </p:nvCxnSpPr>
        <p:spPr>
          <a:xfrm>
            <a:off x="9906000" y="3842597"/>
            <a:ext cx="2131219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5" name="TextBox 924"/>
          <p:cNvSpPr txBox="1"/>
          <p:nvPr/>
        </p:nvSpPr>
        <p:spPr>
          <a:xfrm>
            <a:off x="9505950" y="3638550"/>
            <a:ext cx="1200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ECM_DIAG_REQ</a:t>
            </a:r>
          </a:p>
        </p:txBody>
      </p:sp>
      <p:cxnSp>
        <p:nvCxnSpPr>
          <p:cNvPr id="362" name="Straight Connector 361"/>
          <p:cNvCxnSpPr/>
          <p:nvPr/>
        </p:nvCxnSpPr>
        <p:spPr>
          <a:xfrm>
            <a:off x="5557838" y="6779503"/>
            <a:ext cx="2303462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/>
          <p:nvPr/>
        </p:nvCxnSpPr>
        <p:spPr>
          <a:xfrm>
            <a:off x="5745825" y="6779503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TextBox 367"/>
          <p:cNvSpPr txBox="1"/>
          <p:nvPr/>
        </p:nvSpPr>
        <p:spPr>
          <a:xfrm>
            <a:off x="6835140" y="6574489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DAIG_MODE</a:t>
            </a:r>
          </a:p>
        </p:txBody>
      </p:sp>
      <p:sp>
        <p:nvSpPr>
          <p:cNvPr id="376" name="TextBox 375"/>
          <p:cNvSpPr txBox="1"/>
          <p:nvPr/>
        </p:nvSpPr>
        <p:spPr>
          <a:xfrm>
            <a:off x="9829800" y="720011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377" name="TextBox 376"/>
          <p:cNvSpPr txBox="1"/>
          <p:nvPr/>
        </p:nvSpPr>
        <p:spPr>
          <a:xfrm>
            <a:off x="9840849" y="7556659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379" name="TextBox 378"/>
          <p:cNvSpPr txBox="1"/>
          <p:nvPr/>
        </p:nvSpPr>
        <p:spPr>
          <a:xfrm>
            <a:off x="9997440" y="7155180"/>
            <a:ext cx="667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Q1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BD239C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2W</a:t>
            </a:r>
          </a:p>
        </p:txBody>
      </p:sp>
      <p:sp>
        <p:nvSpPr>
          <p:cNvPr id="380" name="Isosceles Triangle 379"/>
          <p:cNvSpPr/>
          <p:nvPr/>
        </p:nvSpPr>
        <p:spPr>
          <a:xfrm rot="10800000">
            <a:off x="9822117" y="8262936"/>
            <a:ext cx="142875" cy="119063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1" name="Straight Connector 380"/>
          <p:cNvCxnSpPr/>
          <p:nvPr/>
        </p:nvCxnSpPr>
        <p:spPr>
          <a:xfrm>
            <a:off x="7856220" y="6781800"/>
            <a:ext cx="0" cy="72644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TextBox 394"/>
          <p:cNvSpPr txBox="1"/>
          <p:nvPr/>
        </p:nvSpPr>
        <p:spPr>
          <a:xfrm flipH="1">
            <a:off x="5851193" y="6755070"/>
            <a:ext cx="580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Analog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DC</a:t>
            </a:r>
          </a:p>
        </p:txBody>
      </p:sp>
      <p:sp>
        <p:nvSpPr>
          <p:cNvPr id="397" name="TextBox 396"/>
          <p:cNvSpPr txBox="1"/>
          <p:nvPr/>
        </p:nvSpPr>
        <p:spPr>
          <a:xfrm>
            <a:off x="8879590" y="6743703"/>
            <a:ext cx="553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R3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260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Ω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0.25W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5%</a:t>
            </a:r>
          </a:p>
        </p:txBody>
      </p:sp>
      <p:grpSp>
        <p:nvGrpSpPr>
          <p:cNvPr id="398" name="Group 397"/>
          <p:cNvGrpSpPr/>
          <p:nvPr/>
        </p:nvGrpSpPr>
        <p:grpSpPr>
          <a:xfrm rot="16200000">
            <a:off x="8573972" y="6718100"/>
            <a:ext cx="135173" cy="1570677"/>
            <a:chOff x="2352674" y="48940"/>
            <a:chExt cx="171017" cy="1987170"/>
          </a:xfrm>
        </p:grpSpPr>
        <p:grpSp>
          <p:nvGrpSpPr>
            <p:cNvPr id="399" name="Group 304"/>
            <p:cNvGrpSpPr/>
            <p:nvPr/>
          </p:nvGrpSpPr>
          <p:grpSpPr>
            <a:xfrm rot="5400000">
              <a:off x="2204805" y="1593258"/>
              <a:ext cx="466756" cy="171017"/>
              <a:chOff x="2159759" y="1600200"/>
              <a:chExt cx="623922" cy="304802"/>
            </a:xfrm>
          </p:grpSpPr>
          <p:cxnSp>
            <p:nvCxnSpPr>
              <p:cNvPr id="402" name="Straight Connector 401"/>
              <p:cNvCxnSpPr/>
              <p:nvPr/>
            </p:nvCxnSpPr>
            <p:spPr>
              <a:xfrm flipV="1">
                <a:off x="2159759" y="1600200"/>
                <a:ext cx="50041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/>
              <p:cNvCxnSpPr/>
              <p:nvPr/>
            </p:nvCxnSpPr>
            <p:spPr>
              <a:xfrm>
                <a:off x="22098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/>
              <p:cNvCxnSpPr/>
              <p:nvPr/>
            </p:nvCxnSpPr>
            <p:spPr>
              <a:xfrm flipH="1">
                <a:off x="2286000" y="1600202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/>
              <p:cNvCxnSpPr/>
              <p:nvPr/>
            </p:nvCxnSpPr>
            <p:spPr>
              <a:xfrm>
                <a:off x="23622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/>
              <p:cNvCxnSpPr/>
              <p:nvPr/>
            </p:nvCxnSpPr>
            <p:spPr>
              <a:xfrm flipH="1">
                <a:off x="24384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/>
              <p:cNvCxnSpPr/>
              <p:nvPr/>
            </p:nvCxnSpPr>
            <p:spPr>
              <a:xfrm>
                <a:off x="25146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/>
              <p:cNvCxnSpPr/>
              <p:nvPr/>
            </p:nvCxnSpPr>
            <p:spPr>
              <a:xfrm flipH="1">
                <a:off x="25908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Connector 409"/>
              <p:cNvCxnSpPr/>
              <p:nvPr/>
            </p:nvCxnSpPr>
            <p:spPr>
              <a:xfrm>
                <a:off x="26670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/>
              <p:cNvCxnSpPr/>
              <p:nvPr/>
            </p:nvCxnSpPr>
            <p:spPr>
              <a:xfrm flipH="1">
                <a:off x="2743200" y="1752600"/>
                <a:ext cx="40481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0" name="Straight Connector 399"/>
            <p:cNvCxnSpPr/>
            <p:nvPr/>
          </p:nvCxnSpPr>
          <p:spPr>
            <a:xfrm rot="5400000">
              <a:off x="2372849" y="1970554"/>
              <a:ext cx="131111" cy="1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/>
          </p:nvCxnSpPr>
          <p:spPr>
            <a:xfrm rot="5400000">
              <a:off x="1738971" y="748369"/>
              <a:ext cx="1398858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5" name="TextBox 424"/>
          <p:cNvSpPr txBox="1"/>
          <p:nvPr/>
        </p:nvSpPr>
        <p:spPr>
          <a:xfrm>
            <a:off x="8763000" y="728980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426" name="TextBox 425"/>
          <p:cNvSpPr txBox="1"/>
          <p:nvPr/>
        </p:nvSpPr>
        <p:spPr>
          <a:xfrm>
            <a:off x="9240519" y="72975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452" name="Straight Connector 451"/>
          <p:cNvCxnSpPr/>
          <p:nvPr/>
        </p:nvCxnSpPr>
        <p:spPr>
          <a:xfrm>
            <a:off x="9899650" y="3841750"/>
            <a:ext cx="0" cy="2644775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9842498" y="627792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457" name="TextBox 456"/>
          <p:cNvSpPr txBox="1"/>
          <p:nvPr/>
        </p:nvSpPr>
        <p:spPr>
          <a:xfrm>
            <a:off x="9848290" y="678291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481" name="Group 777"/>
          <p:cNvGrpSpPr/>
          <p:nvPr/>
        </p:nvGrpSpPr>
        <p:grpSpPr>
          <a:xfrm>
            <a:off x="9363869" y="6819900"/>
            <a:ext cx="605569" cy="1440180"/>
            <a:chOff x="2213831" y="2670175"/>
            <a:chExt cx="605569" cy="1440180"/>
          </a:xfrm>
        </p:grpSpPr>
        <p:sp>
          <p:nvSpPr>
            <p:cNvPr id="483" name="Oval 482"/>
            <p:cNvSpPr/>
            <p:nvPr/>
          </p:nvSpPr>
          <p:spPr>
            <a:xfrm>
              <a:off x="2514600" y="3200400"/>
              <a:ext cx="304800" cy="3048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84" name="Straight Connector 483"/>
            <p:cNvCxnSpPr/>
            <p:nvPr/>
          </p:nvCxnSpPr>
          <p:spPr>
            <a:xfrm>
              <a:off x="2590800" y="32766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Straight Connector 484"/>
            <p:cNvCxnSpPr/>
            <p:nvPr/>
          </p:nvCxnSpPr>
          <p:spPr>
            <a:xfrm flipH="1">
              <a:off x="2213831" y="3352800"/>
              <a:ext cx="37697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6" name="Group 125"/>
            <p:cNvGrpSpPr/>
            <p:nvPr/>
          </p:nvGrpSpPr>
          <p:grpSpPr>
            <a:xfrm>
              <a:off x="2595563" y="2670175"/>
              <a:ext cx="154781" cy="642144"/>
              <a:chOff x="2595563" y="2670175"/>
              <a:chExt cx="154781" cy="642144"/>
            </a:xfrm>
          </p:grpSpPr>
          <p:cxnSp>
            <p:nvCxnSpPr>
              <p:cNvPr id="499" name="Straight Connector 498"/>
              <p:cNvCxnSpPr/>
              <p:nvPr/>
            </p:nvCxnSpPr>
            <p:spPr>
              <a:xfrm flipV="1">
                <a:off x="2595563" y="3226594"/>
                <a:ext cx="154781" cy="85725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Straight Connector 499"/>
              <p:cNvCxnSpPr/>
              <p:nvPr/>
            </p:nvCxnSpPr>
            <p:spPr>
              <a:xfrm>
                <a:off x="2750344" y="2670175"/>
                <a:ext cx="0" cy="561181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7" name="Group 126"/>
            <p:cNvGrpSpPr/>
            <p:nvPr/>
          </p:nvGrpSpPr>
          <p:grpSpPr>
            <a:xfrm flipV="1">
              <a:off x="2595563" y="3395662"/>
              <a:ext cx="159543" cy="714693"/>
              <a:chOff x="2595563" y="2597626"/>
              <a:chExt cx="159543" cy="714693"/>
            </a:xfrm>
          </p:grpSpPr>
          <p:cxnSp>
            <p:nvCxnSpPr>
              <p:cNvPr id="488" name="Straight Connector 487"/>
              <p:cNvCxnSpPr/>
              <p:nvPr/>
            </p:nvCxnSpPr>
            <p:spPr>
              <a:xfrm flipV="1">
                <a:off x="2595563" y="3223957"/>
                <a:ext cx="159543" cy="88362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/>
              <p:cNvCxnSpPr/>
              <p:nvPr/>
            </p:nvCxnSpPr>
            <p:spPr>
              <a:xfrm>
                <a:off x="2750344" y="2597626"/>
                <a:ext cx="0" cy="63373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1" name="TextBox 500"/>
          <p:cNvSpPr txBox="1"/>
          <p:nvPr/>
        </p:nvSpPr>
        <p:spPr>
          <a:xfrm>
            <a:off x="9459117" y="731520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507" name="Picture 506" descr="Con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81661" y="6469540"/>
            <a:ext cx="1501139" cy="515054"/>
          </a:xfrm>
          <a:prstGeom prst="rect">
            <a:avLst/>
          </a:prstGeom>
        </p:spPr>
      </p:pic>
      <p:sp>
        <p:nvSpPr>
          <p:cNvPr id="515" name="TextBox 514"/>
          <p:cNvSpPr txBox="1"/>
          <p:nvPr/>
        </p:nvSpPr>
        <p:spPr>
          <a:xfrm>
            <a:off x="13493115" y="5671983"/>
            <a:ext cx="101181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ALDL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MATING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CONNECTOR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ON VEHICLE</a:t>
            </a:r>
          </a:p>
        </p:txBody>
      </p:sp>
      <p:sp>
        <p:nvSpPr>
          <p:cNvPr id="516" name="TextBox 515"/>
          <p:cNvSpPr txBox="1"/>
          <p:nvPr/>
        </p:nvSpPr>
        <p:spPr>
          <a:xfrm>
            <a:off x="13677900" y="6916579"/>
            <a:ext cx="696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FEMALE</a:t>
            </a:r>
          </a:p>
        </p:txBody>
      </p:sp>
      <p:sp>
        <p:nvSpPr>
          <p:cNvPr id="518" name="TextBox 517"/>
          <p:cNvSpPr txBox="1"/>
          <p:nvPr/>
        </p:nvSpPr>
        <p:spPr>
          <a:xfrm>
            <a:off x="11619116" y="5820181"/>
            <a:ext cx="10118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ALDL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CONNECTOR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ON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ADAPTER</a:t>
            </a:r>
          </a:p>
        </p:txBody>
      </p:sp>
      <p:sp>
        <p:nvSpPr>
          <p:cNvPr id="526" name="TextBox 525"/>
          <p:cNvSpPr txBox="1"/>
          <p:nvPr/>
        </p:nvSpPr>
        <p:spPr>
          <a:xfrm>
            <a:off x="11892754" y="6915150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MALE</a:t>
            </a:r>
          </a:p>
        </p:txBody>
      </p:sp>
      <p:pic>
        <p:nvPicPr>
          <p:cNvPr id="531" name="Picture 530" descr="Conn_Adapte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84187" y="6480179"/>
            <a:ext cx="1144740" cy="479421"/>
          </a:xfrm>
          <a:prstGeom prst="rect">
            <a:avLst/>
          </a:prstGeom>
        </p:spPr>
      </p:pic>
      <p:cxnSp>
        <p:nvCxnSpPr>
          <p:cNvPr id="533" name="Straight Arrow Connector 532"/>
          <p:cNvCxnSpPr/>
          <p:nvPr/>
        </p:nvCxnSpPr>
        <p:spPr>
          <a:xfrm flipH="1">
            <a:off x="11728127" y="3368024"/>
            <a:ext cx="1524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4" name="Rectangle 533"/>
          <p:cNvSpPr/>
          <p:nvPr/>
        </p:nvSpPr>
        <p:spPr>
          <a:xfrm>
            <a:off x="12033955" y="2939083"/>
            <a:ext cx="304800" cy="21907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20" rIns="4572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G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B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H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J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K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535" name="TextBox 534"/>
          <p:cNvSpPr txBox="1"/>
          <p:nvPr/>
        </p:nvSpPr>
        <p:spPr>
          <a:xfrm>
            <a:off x="12027605" y="2729537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P1</a:t>
            </a:r>
          </a:p>
        </p:txBody>
      </p:sp>
      <p:sp>
        <p:nvSpPr>
          <p:cNvPr id="536" name="Left Brace 535"/>
          <p:cNvSpPr/>
          <p:nvPr/>
        </p:nvSpPr>
        <p:spPr>
          <a:xfrm flipH="1">
            <a:off x="14071389" y="3049814"/>
            <a:ext cx="168378" cy="2080986"/>
          </a:xfrm>
          <a:prstGeom prst="leftBrace">
            <a:avLst>
              <a:gd name="adj1" fmla="val 48958"/>
              <a:gd name="adj2" fmla="val 50000"/>
            </a:avLst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7" name="TextBox 536"/>
          <p:cNvSpPr txBox="1"/>
          <p:nvPr/>
        </p:nvSpPr>
        <p:spPr>
          <a:xfrm>
            <a:off x="14121477" y="3699326"/>
            <a:ext cx="10118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ALDL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CONNECTOR</a:t>
            </a:r>
          </a:p>
        </p:txBody>
      </p:sp>
      <p:sp>
        <p:nvSpPr>
          <p:cNvPr id="538" name="TextBox 537"/>
          <p:cNvSpPr txBox="1"/>
          <p:nvPr/>
        </p:nvSpPr>
        <p:spPr>
          <a:xfrm>
            <a:off x="11914475" y="5127408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MALE</a:t>
            </a:r>
          </a:p>
        </p:txBody>
      </p:sp>
      <p:sp>
        <p:nvSpPr>
          <p:cNvPr id="539" name="TextBox 538"/>
          <p:cNvSpPr txBox="1"/>
          <p:nvPr/>
        </p:nvSpPr>
        <p:spPr>
          <a:xfrm>
            <a:off x="11277600" y="3022267"/>
            <a:ext cx="577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(BLK)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(WHT)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(YEL)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(RED) 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(BLU)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0" name="Straight Arrow Connector 539"/>
          <p:cNvCxnSpPr/>
          <p:nvPr/>
        </p:nvCxnSpPr>
        <p:spPr>
          <a:xfrm flipH="1">
            <a:off x="11728127" y="3215624"/>
            <a:ext cx="1524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Straight Arrow Connector 545"/>
          <p:cNvCxnSpPr/>
          <p:nvPr/>
        </p:nvCxnSpPr>
        <p:spPr>
          <a:xfrm flipH="1">
            <a:off x="11728127" y="3520424"/>
            <a:ext cx="1524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Straight Arrow Connector 548"/>
          <p:cNvCxnSpPr/>
          <p:nvPr/>
        </p:nvCxnSpPr>
        <p:spPr>
          <a:xfrm>
            <a:off x="11732889" y="3830779"/>
            <a:ext cx="1524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0" name="TextBox 549"/>
          <p:cNvSpPr txBox="1"/>
          <p:nvPr/>
        </p:nvSpPr>
        <p:spPr>
          <a:xfrm>
            <a:off x="11720633" y="3377664"/>
            <a:ext cx="37061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</p:txBody>
      </p:sp>
      <p:sp>
        <p:nvSpPr>
          <p:cNvPr id="552" name="TextBox 551"/>
          <p:cNvSpPr txBox="1"/>
          <p:nvPr/>
        </p:nvSpPr>
        <p:spPr>
          <a:xfrm>
            <a:off x="12284506" y="3073400"/>
            <a:ext cx="1952779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ECM_GROUND 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ALDL_160_BAUD **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SES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FUEL_PUMP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ECM_DIAG_REQ ***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SHIFT_LIGHT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ANTI_LOCK_BRAKE_TEST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INFLATE_RESTRAINT_TEST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ALDL_8192_BAUD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7" name="Straight Connector 556"/>
          <p:cNvCxnSpPr/>
          <p:nvPr/>
        </p:nvCxnSpPr>
        <p:spPr>
          <a:xfrm flipH="1">
            <a:off x="10797540" y="3663952"/>
            <a:ext cx="12373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Straight Arrow Connector 557"/>
          <p:cNvCxnSpPr/>
          <p:nvPr/>
        </p:nvCxnSpPr>
        <p:spPr>
          <a:xfrm>
            <a:off x="11737534" y="3663952"/>
            <a:ext cx="1524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TextBox 558"/>
          <p:cNvSpPr txBox="1"/>
          <p:nvPr/>
        </p:nvSpPr>
        <p:spPr>
          <a:xfrm>
            <a:off x="8676525" y="1538140"/>
            <a:ext cx="54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TJ1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(RED)</a:t>
            </a:r>
          </a:p>
        </p:txBody>
      </p:sp>
      <p:sp>
        <p:nvSpPr>
          <p:cNvPr id="560" name="TextBox 559"/>
          <p:cNvSpPr txBox="1"/>
          <p:nvPr/>
        </p:nvSpPr>
        <p:spPr>
          <a:xfrm>
            <a:off x="8102600" y="812800"/>
            <a:ext cx="1142999" cy="5539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REMOTE FUEL PUMP SWITCH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(+12V IN)</a:t>
            </a:r>
          </a:p>
        </p:txBody>
      </p:sp>
      <p:sp>
        <p:nvSpPr>
          <p:cNvPr id="561" name="TextBox 560"/>
          <p:cNvSpPr txBox="1"/>
          <p:nvPr/>
        </p:nvSpPr>
        <p:spPr>
          <a:xfrm>
            <a:off x="10144120" y="2225677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AWG)</a:t>
            </a:r>
          </a:p>
        </p:txBody>
      </p:sp>
      <p:cxnSp>
        <p:nvCxnSpPr>
          <p:cNvPr id="563" name="Straight Connector 562"/>
          <p:cNvCxnSpPr/>
          <p:nvPr/>
        </p:nvCxnSpPr>
        <p:spPr>
          <a:xfrm>
            <a:off x="14222621" y="4088267"/>
            <a:ext cx="214767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Straight Connector 563"/>
          <p:cNvCxnSpPr/>
          <p:nvPr/>
        </p:nvCxnSpPr>
        <p:spPr>
          <a:xfrm>
            <a:off x="11273357" y="3119120"/>
            <a:ext cx="0" cy="1885142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6" name="TextBox 565"/>
          <p:cNvSpPr txBox="1"/>
          <p:nvPr/>
        </p:nvSpPr>
        <p:spPr>
          <a:xfrm>
            <a:off x="11125200" y="5029200"/>
            <a:ext cx="3770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W1</a:t>
            </a:r>
          </a:p>
        </p:txBody>
      </p:sp>
      <p:sp>
        <p:nvSpPr>
          <p:cNvPr id="567" name="TextBox 566"/>
          <p:cNvSpPr txBox="1"/>
          <p:nvPr/>
        </p:nvSpPr>
        <p:spPr>
          <a:xfrm>
            <a:off x="11006050" y="5219265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ALDL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CABLE</a:t>
            </a:r>
          </a:p>
        </p:txBody>
      </p:sp>
      <p:grpSp>
        <p:nvGrpSpPr>
          <p:cNvPr id="568" name="Group 567"/>
          <p:cNvGrpSpPr/>
          <p:nvPr/>
        </p:nvGrpSpPr>
        <p:grpSpPr>
          <a:xfrm>
            <a:off x="8499475" y="3378203"/>
            <a:ext cx="135173" cy="1117597"/>
            <a:chOff x="2352674" y="802919"/>
            <a:chExt cx="171017" cy="1413948"/>
          </a:xfrm>
        </p:grpSpPr>
        <p:grpSp>
          <p:nvGrpSpPr>
            <p:cNvPr id="569" name="Group 304"/>
            <p:cNvGrpSpPr/>
            <p:nvPr/>
          </p:nvGrpSpPr>
          <p:grpSpPr>
            <a:xfrm rot="5400000">
              <a:off x="2204805" y="1593258"/>
              <a:ext cx="466756" cy="171017"/>
              <a:chOff x="2159759" y="1600200"/>
              <a:chExt cx="623922" cy="304802"/>
            </a:xfrm>
          </p:grpSpPr>
          <p:cxnSp>
            <p:nvCxnSpPr>
              <p:cNvPr id="574" name="Straight Connector 573"/>
              <p:cNvCxnSpPr/>
              <p:nvPr/>
            </p:nvCxnSpPr>
            <p:spPr>
              <a:xfrm flipV="1">
                <a:off x="2159759" y="1600200"/>
                <a:ext cx="50041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Straight Connector 593"/>
              <p:cNvCxnSpPr/>
              <p:nvPr/>
            </p:nvCxnSpPr>
            <p:spPr>
              <a:xfrm>
                <a:off x="22098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595"/>
              <p:cNvCxnSpPr/>
              <p:nvPr/>
            </p:nvCxnSpPr>
            <p:spPr>
              <a:xfrm flipH="1">
                <a:off x="2286000" y="1600202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Straight Connector 599"/>
              <p:cNvCxnSpPr/>
              <p:nvPr/>
            </p:nvCxnSpPr>
            <p:spPr>
              <a:xfrm>
                <a:off x="23622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Straight Connector 600"/>
              <p:cNvCxnSpPr/>
              <p:nvPr/>
            </p:nvCxnSpPr>
            <p:spPr>
              <a:xfrm flipH="1">
                <a:off x="24384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3" name="Straight Connector 602"/>
              <p:cNvCxnSpPr/>
              <p:nvPr/>
            </p:nvCxnSpPr>
            <p:spPr>
              <a:xfrm>
                <a:off x="25146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4" name="Straight Connector 603"/>
              <p:cNvCxnSpPr/>
              <p:nvPr/>
            </p:nvCxnSpPr>
            <p:spPr>
              <a:xfrm flipH="1">
                <a:off x="25908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Straight Connector 604"/>
              <p:cNvCxnSpPr/>
              <p:nvPr/>
            </p:nvCxnSpPr>
            <p:spPr>
              <a:xfrm>
                <a:off x="26670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6" name="Straight Connector 605"/>
              <p:cNvCxnSpPr/>
              <p:nvPr/>
            </p:nvCxnSpPr>
            <p:spPr>
              <a:xfrm flipH="1">
                <a:off x="2743200" y="1752600"/>
                <a:ext cx="40481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0" name="Straight Connector 569"/>
            <p:cNvCxnSpPr/>
            <p:nvPr/>
          </p:nvCxnSpPr>
          <p:spPr>
            <a:xfrm flipH="1">
              <a:off x="2438405" y="1904999"/>
              <a:ext cx="1" cy="311868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Straight Connector 572"/>
            <p:cNvCxnSpPr/>
            <p:nvPr/>
          </p:nvCxnSpPr>
          <p:spPr>
            <a:xfrm>
              <a:off x="2438402" y="802919"/>
              <a:ext cx="0" cy="644879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9" name="TextBox 638"/>
          <p:cNvSpPr txBox="1"/>
          <p:nvPr/>
        </p:nvSpPr>
        <p:spPr>
          <a:xfrm>
            <a:off x="9241500" y="4483854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640" name="TextBox 639"/>
          <p:cNvSpPr txBox="1"/>
          <p:nvPr/>
        </p:nvSpPr>
        <p:spPr>
          <a:xfrm>
            <a:off x="9240937" y="503011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641" name="Group 640"/>
          <p:cNvGrpSpPr/>
          <p:nvPr/>
        </p:nvGrpSpPr>
        <p:grpSpPr>
          <a:xfrm>
            <a:off x="9236075" y="3530600"/>
            <a:ext cx="135173" cy="1803400"/>
            <a:chOff x="2352674" y="-64737"/>
            <a:chExt cx="171017" cy="2281604"/>
          </a:xfrm>
        </p:grpSpPr>
        <p:grpSp>
          <p:nvGrpSpPr>
            <p:cNvPr id="644" name="Group 304"/>
            <p:cNvGrpSpPr/>
            <p:nvPr/>
          </p:nvGrpSpPr>
          <p:grpSpPr>
            <a:xfrm rot="5400000">
              <a:off x="2204805" y="1593258"/>
              <a:ext cx="466756" cy="171017"/>
              <a:chOff x="2159759" y="1600200"/>
              <a:chExt cx="623922" cy="304802"/>
            </a:xfrm>
          </p:grpSpPr>
          <p:cxnSp>
            <p:nvCxnSpPr>
              <p:cNvPr id="648" name="Straight Connector 647"/>
              <p:cNvCxnSpPr/>
              <p:nvPr/>
            </p:nvCxnSpPr>
            <p:spPr>
              <a:xfrm flipV="1">
                <a:off x="2159759" y="1600200"/>
                <a:ext cx="50041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9" name="Straight Connector 648"/>
              <p:cNvCxnSpPr/>
              <p:nvPr/>
            </p:nvCxnSpPr>
            <p:spPr>
              <a:xfrm>
                <a:off x="22098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Straight Connector 650"/>
              <p:cNvCxnSpPr/>
              <p:nvPr/>
            </p:nvCxnSpPr>
            <p:spPr>
              <a:xfrm flipH="1">
                <a:off x="2286000" y="1600202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2" name="Straight Connector 651"/>
              <p:cNvCxnSpPr/>
              <p:nvPr/>
            </p:nvCxnSpPr>
            <p:spPr>
              <a:xfrm>
                <a:off x="23622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3" name="Straight Connector 652"/>
              <p:cNvCxnSpPr/>
              <p:nvPr/>
            </p:nvCxnSpPr>
            <p:spPr>
              <a:xfrm flipH="1">
                <a:off x="24384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Straight Connector 653"/>
              <p:cNvCxnSpPr/>
              <p:nvPr/>
            </p:nvCxnSpPr>
            <p:spPr>
              <a:xfrm>
                <a:off x="25146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5" name="Straight Connector 654"/>
              <p:cNvCxnSpPr/>
              <p:nvPr/>
            </p:nvCxnSpPr>
            <p:spPr>
              <a:xfrm flipH="1">
                <a:off x="25908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6" name="Straight Connector 655"/>
              <p:cNvCxnSpPr/>
              <p:nvPr/>
            </p:nvCxnSpPr>
            <p:spPr>
              <a:xfrm>
                <a:off x="2667000" y="1600200"/>
                <a:ext cx="76200" cy="3048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7" name="Straight Connector 656"/>
              <p:cNvCxnSpPr/>
              <p:nvPr/>
            </p:nvCxnSpPr>
            <p:spPr>
              <a:xfrm flipH="1">
                <a:off x="2743200" y="1752600"/>
                <a:ext cx="40481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6" name="Straight Connector 645"/>
            <p:cNvCxnSpPr/>
            <p:nvPr/>
          </p:nvCxnSpPr>
          <p:spPr>
            <a:xfrm flipH="1">
              <a:off x="2438405" y="1904999"/>
              <a:ext cx="1" cy="311868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Straight Connector 646"/>
            <p:cNvCxnSpPr/>
            <p:nvPr/>
          </p:nvCxnSpPr>
          <p:spPr>
            <a:xfrm>
              <a:off x="2438402" y="-64737"/>
              <a:ext cx="0" cy="1512535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9" name="TextBox 658"/>
          <p:cNvSpPr txBox="1"/>
          <p:nvPr/>
        </p:nvSpPr>
        <p:spPr>
          <a:xfrm>
            <a:off x="5253038" y="6662738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~1</a:t>
            </a:r>
          </a:p>
        </p:txBody>
      </p:sp>
      <p:sp>
        <p:nvSpPr>
          <p:cNvPr id="660" name="Oval 659"/>
          <p:cNvSpPr/>
          <p:nvPr/>
        </p:nvSpPr>
        <p:spPr>
          <a:xfrm>
            <a:off x="5516880" y="6743700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62" name="Group 661"/>
          <p:cNvGrpSpPr/>
          <p:nvPr/>
        </p:nvGrpSpPr>
        <p:grpSpPr>
          <a:xfrm>
            <a:off x="9567862" y="2362200"/>
            <a:ext cx="338138" cy="145256"/>
            <a:chOff x="4394200" y="2131219"/>
            <a:chExt cx="338138" cy="145256"/>
          </a:xfrm>
        </p:grpSpPr>
        <p:sp>
          <p:nvSpPr>
            <p:cNvPr id="663" name="Arc 662"/>
            <p:cNvSpPr/>
            <p:nvPr/>
          </p:nvSpPr>
          <p:spPr>
            <a:xfrm>
              <a:off x="4419600" y="2133600"/>
              <a:ext cx="142875" cy="142875"/>
            </a:xfrm>
            <a:prstGeom prst="arc">
              <a:avLst>
                <a:gd name="adj1" fmla="val 11987208"/>
                <a:gd name="adj2" fmla="val 0"/>
              </a:avLst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4" name="Arc 663"/>
            <p:cNvSpPr/>
            <p:nvPr/>
          </p:nvSpPr>
          <p:spPr>
            <a:xfrm flipH="1" flipV="1">
              <a:off x="4565650" y="2131219"/>
              <a:ext cx="142875" cy="142875"/>
            </a:xfrm>
            <a:prstGeom prst="arc">
              <a:avLst>
                <a:gd name="adj1" fmla="val 11332987"/>
                <a:gd name="adj2" fmla="val 0"/>
              </a:avLst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5" name="Group 830"/>
            <p:cNvGrpSpPr/>
            <p:nvPr/>
          </p:nvGrpSpPr>
          <p:grpSpPr>
            <a:xfrm>
              <a:off x="4394200" y="2173287"/>
              <a:ext cx="338138" cy="48418"/>
              <a:chOff x="1219200" y="4675187"/>
              <a:chExt cx="338138" cy="48418"/>
            </a:xfrm>
          </p:grpSpPr>
          <p:sp>
            <p:nvSpPr>
              <p:cNvPr id="666" name="Oval 665"/>
              <p:cNvSpPr/>
              <p:nvPr/>
            </p:nvSpPr>
            <p:spPr>
              <a:xfrm>
                <a:off x="1219200" y="4675187"/>
                <a:ext cx="46038" cy="46038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7" name="Oval 666"/>
              <p:cNvSpPr/>
              <p:nvPr/>
            </p:nvSpPr>
            <p:spPr>
              <a:xfrm>
                <a:off x="1511300" y="4677567"/>
                <a:ext cx="46038" cy="46038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668" name="Group 667"/>
          <p:cNvGrpSpPr/>
          <p:nvPr/>
        </p:nvGrpSpPr>
        <p:grpSpPr>
          <a:xfrm>
            <a:off x="8610600" y="1428750"/>
            <a:ext cx="149543" cy="1009650"/>
            <a:chOff x="10668000" y="1524000"/>
            <a:chExt cx="149543" cy="1009650"/>
          </a:xfrm>
        </p:grpSpPr>
        <p:cxnSp>
          <p:nvCxnSpPr>
            <p:cNvPr id="669" name="Straight Connector 668"/>
            <p:cNvCxnSpPr/>
            <p:nvPr/>
          </p:nvCxnSpPr>
          <p:spPr>
            <a:xfrm>
              <a:off x="10668000" y="1524000"/>
              <a:ext cx="76200" cy="762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Straight Connector 669"/>
            <p:cNvCxnSpPr/>
            <p:nvPr/>
          </p:nvCxnSpPr>
          <p:spPr>
            <a:xfrm flipH="1">
              <a:off x="10741343" y="1526857"/>
              <a:ext cx="76200" cy="762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Straight Connector 670"/>
            <p:cNvCxnSpPr/>
            <p:nvPr/>
          </p:nvCxnSpPr>
          <p:spPr>
            <a:xfrm>
              <a:off x="10744200" y="1600200"/>
              <a:ext cx="0" cy="93345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4" name="Straight Connector 673"/>
          <p:cNvCxnSpPr/>
          <p:nvPr/>
        </p:nvCxnSpPr>
        <p:spPr>
          <a:xfrm>
            <a:off x="8693150" y="2438400"/>
            <a:ext cx="88265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Straight Connector 676"/>
          <p:cNvCxnSpPr/>
          <p:nvPr/>
        </p:nvCxnSpPr>
        <p:spPr>
          <a:xfrm>
            <a:off x="9912350" y="2423160"/>
            <a:ext cx="88519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Straight Connector 677"/>
          <p:cNvCxnSpPr/>
          <p:nvPr/>
        </p:nvCxnSpPr>
        <p:spPr>
          <a:xfrm flipV="1">
            <a:off x="10804522" y="2428875"/>
            <a:ext cx="0" cy="1228726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5" name="TextBox 684"/>
          <p:cNvSpPr txBox="1"/>
          <p:nvPr/>
        </p:nvSpPr>
        <p:spPr>
          <a:xfrm>
            <a:off x="8618868" y="2221547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16AWG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689" name="TextBox 688"/>
          <p:cNvSpPr txBox="1"/>
          <p:nvPr/>
        </p:nvSpPr>
        <p:spPr>
          <a:xfrm>
            <a:off x="9340850" y="1797050"/>
            <a:ext cx="9236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20A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FAST BLOW</a:t>
            </a:r>
          </a:p>
        </p:txBody>
      </p:sp>
      <p:grpSp>
        <p:nvGrpSpPr>
          <p:cNvPr id="691" name="Group 690"/>
          <p:cNvGrpSpPr/>
          <p:nvPr/>
        </p:nvGrpSpPr>
        <p:grpSpPr>
          <a:xfrm rot="5400000">
            <a:off x="9727009" y="6573441"/>
            <a:ext cx="338138" cy="145256"/>
            <a:chOff x="4394200" y="2131219"/>
            <a:chExt cx="338138" cy="145256"/>
          </a:xfrm>
        </p:grpSpPr>
        <p:sp>
          <p:nvSpPr>
            <p:cNvPr id="692" name="Arc 691"/>
            <p:cNvSpPr/>
            <p:nvPr/>
          </p:nvSpPr>
          <p:spPr>
            <a:xfrm>
              <a:off x="4419600" y="2133600"/>
              <a:ext cx="142875" cy="142875"/>
            </a:xfrm>
            <a:prstGeom prst="arc">
              <a:avLst>
                <a:gd name="adj1" fmla="val 11987208"/>
                <a:gd name="adj2" fmla="val 0"/>
              </a:avLst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3" name="Arc 692"/>
            <p:cNvSpPr/>
            <p:nvPr/>
          </p:nvSpPr>
          <p:spPr>
            <a:xfrm flipH="1" flipV="1">
              <a:off x="4565650" y="2131219"/>
              <a:ext cx="142875" cy="142875"/>
            </a:xfrm>
            <a:prstGeom prst="arc">
              <a:avLst>
                <a:gd name="adj1" fmla="val 11332987"/>
                <a:gd name="adj2" fmla="val 0"/>
              </a:avLst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4" name="Group 830"/>
            <p:cNvGrpSpPr/>
            <p:nvPr/>
          </p:nvGrpSpPr>
          <p:grpSpPr>
            <a:xfrm>
              <a:off x="4394200" y="2173287"/>
              <a:ext cx="338138" cy="48418"/>
              <a:chOff x="1219200" y="4675187"/>
              <a:chExt cx="338138" cy="48418"/>
            </a:xfrm>
          </p:grpSpPr>
          <p:sp>
            <p:nvSpPr>
              <p:cNvPr id="695" name="Oval 694"/>
              <p:cNvSpPr/>
              <p:nvPr/>
            </p:nvSpPr>
            <p:spPr>
              <a:xfrm>
                <a:off x="1219200" y="4675187"/>
                <a:ext cx="46038" cy="46038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6" name="Oval 695"/>
              <p:cNvSpPr/>
              <p:nvPr/>
            </p:nvSpPr>
            <p:spPr>
              <a:xfrm>
                <a:off x="1511300" y="4677567"/>
                <a:ext cx="46038" cy="46038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699" name="TextBox 698"/>
          <p:cNvSpPr txBox="1"/>
          <p:nvPr/>
        </p:nvSpPr>
        <p:spPr>
          <a:xfrm>
            <a:off x="9369983" y="2247741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700" name="TextBox 699"/>
          <p:cNvSpPr txBox="1"/>
          <p:nvPr/>
        </p:nvSpPr>
        <p:spPr>
          <a:xfrm>
            <a:off x="9861550" y="22429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01" name="TextBox 700"/>
          <p:cNvSpPr txBox="1"/>
          <p:nvPr/>
        </p:nvSpPr>
        <p:spPr>
          <a:xfrm>
            <a:off x="9956800" y="6311900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FAST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BLOW</a:t>
            </a:r>
          </a:p>
        </p:txBody>
      </p:sp>
      <p:sp>
        <p:nvSpPr>
          <p:cNvPr id="702" name="Oval 701"/>
          <p:cNvSpPr/>
          <p:nvPr/>
        </p:nvSpPr>
        <p:spPr>
          <a:xfrm>
            <a:off x="5519420" y="5920740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3" name="Oval 702"/>
          <p:cNvSpPr/>
          <p:nvPr/>
        </p:nvSpPr>
        <p:spPr>
          <a:xfrm>
            <a:off x="5521325" y="6067425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5" name="Straight Connector 704"/>
          <p:cNvCxnSpPr/>
          <p:nvPr/>
        </p:nvCxnSpPr>
        <p:spPr>
          <a:xfrm>
            <a:off x="5559425" y="5956300"/>
            <a:ext cx="1279525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Straight Connector 706"/>
          <p:cNvCxnSpPr/>
          <p:nvPr/>
        </p:nvCxnSpPr>
        <p:spPr>
          <a:xfrm>
            <a:off x="5559425" y="6105525"/>
            <a:ext cx="1279525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8" name="TextBox 707"/>
          <p:cNvSpPr txBox="1"/>
          <p:nvPr/>
        </p:nvSpPr>
        <p:spPr>
          <a:xfrm>
            <a:off x="6781800" y="5826125"/>
            <a:ext cx="3706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</p:txBody>
      </p:sp>
      <p:sp>
        <p:nvSpPr>
          <p:cNvPr id="713" name="TextBox 712"/>
          <p:cNvSpPr txBox="1"/>
          <p:nvPr/>
        </p:nvSpPr>
        <p:spPr>
          <a:xfrm>
            <a:off x="5131725" y="5841075"/>
            <a:ext cx="4411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RST</a:t>
            </a:r>
          </a:p>
        </p:txBody>
      </p:sp>
      <p:cxnSp>
        <p:nvCxnSpPr>
          <p:cNvPr id="716" name="Straight Connector 715"/>
          <p:cNvCxnSpPr/>
          <p:nvPr/>
        </p:nvCxnSpPr>
        <p:spPr>
          <a:xfrm flipH="1">
            <a:off x="5692140" y="5954539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Straight Connector 716"/>
          <p:cNvCxnSpPr/>
          <p:nvPr/>
        </p:nvCxnSpPr>
        <p:spPr>
          <a:xfrm flipH="1">
            <a:off x="5693527" y="6106001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" name="Straight Connector 717"/>
          <p:cNvCxnSpPr/>
          <p:nvPr/>
        </p:nvCxnSpPr>
        <p:spPr>
          <a:xfrm flipH="1">
            <a:off x="5694914" y="6257463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" name="Oval 718"/>
          <p:cNvSpPr/>
          <p:nvPr/>
        </p:nvSpPr>
        <p:spPr>
          <a:xfrm>
            <a:off x="5516880" y="6219825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0" name="Straight Connector 719"/>
          <p:cNvCxnSpPr/>
          <p:nvPr/>
        </p:nvCxnSpPr>
        <p:spPr>
          <a:xfrm>
            <a:off x="5554980" y="6257925"/>
            <a:ext cx="1279525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2" name="Oval 721"/>
          <p:cNvSpPr/>
          <p:nvPr/>
        </p:nvSpPr>
        <p:spPr>
          <a:xfrm>
            <a:off x="5500689" y="3419474"/>
            <a:ext cx="76200" cy="76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3" name="Straight Connector 722"/>
          <p:cNvCxnSpPr/>
          <p:nvPr/>
        </p:nvCxnSpPr>
        <p:spPr>
          <a:xfrm>
            <a:off x="5537069" y="3452812"/>
            <a:ext cx="1450181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4" name="Straight Connector 723"/>
          <p:cNvCxnSpPr/>
          <p:nvPr/>
        </p:nvCxnSpPr>
        <p:spPr>
          <a:xfrm>
            <a:off x="5693363" y="3452812"/>
            <a:ext cx="139625" cy="0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5" name="TextBox 724"/>
          <p:cNvSpPr txBox="1"/>
          <p:nvPr/>
        </p:nvSpPr>
        <p:spPr>
          <a:xfrm>
            <a:off x="6929437" y="3319467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NC</a:t>
            </a:r>
          </a:p>
        </p:txBody>
      </p:sp>
      <p:sp>
        <p:nvSpPr>
          <p:cNvPr id="262" name="Freeform 261"/>
          <p:cNvSpPr/>
          <p:nvPr/>
        </p:nvSpPr>
        <p:spPr>
          <a:xfrm>
            <a:off x="2004752" y="1524000"/>
            <a:ext cx="8984672" cy="7086600"/>
          </a:xfrm>
          <a:custGeom>
            <a:avLst/>
            <a:gdLst>
              <a:gd name="connsiteX0" fmla="*/ 0 w 8961120"/>
              <a:gd name="connsiteY0" fmla="*/ 1396538 h 7315200"/>
              <a:gd name="connsiteX1" fmla="*/ 0 w 8961120"/>
              <a:gd name="connsiteY1" fmla="*/ 7315200 h 7315200"/>
              <a:gd name="connsiteX2" fmla="*/ 8013470 w 8961120"/>
              <a:gd name="connsiteY2" fmla="*/ 7315200 h 7315200"/>
              <a:gd name="connsiteX3" fmla="*/ 8013470 w 8961120"/>
              <a:gd name="connsiteY3" fmla="*/ 6733309 h 7315200"/>
              <a:gd name="connsiteX4" fmla="*/ 8961120 w 8961120"/>
              <a:gd name="connsiteY4" fmla="*/ 6733309 h 7315200"/>
              <a:gd name="connsiteX5" fmla="*/ 8911244 w 8961120"/>
              <a:gd name="connsiteY5" fmla="*/ 0 h 7315200"/>
              <a:gd name="connsiteX6" fmla="*/ 0 w 8961120"/>
              <a:gd name="connsiteY6" fmla="*/ 16625 h 7315200"/>
              <a:gd name="connsiteX0" fmla="*/ 0 w 8973589"/>
              <a:gd name="connsiteY0" fmla="*/ 34636 h 7315200"/>
              <a:gd name="connsiteX1" fmla="*/ 12469 w 8973589"/>
              <a:gd name="connsiteY1" fmla="*/ 7315200 h 7315200"/>
              <a:gd name="connsiteX2" fmla="*/ 8025939 w 8973589"/>
              <a:gd name="connsiteY2" fmla="*/ 7315200 h 7315200"/>
              <a:gd name="connsiteX3" fmla="*/ 8025939 w 8973589"/>
              <a:gd name="connsiteY3" fmla="*/ 6733309 h 7315200"/>
              <a:gd name="connsiteX4" fmla="*/ 8973589 w 8973589"/>
              <a:gd name="connsiteY4" fmla="*/ 6733309 h 7315200"/>
              <a:gd name="connsiteX5" fmla="*/ 8923713 w 8973589"/>
              <a:gd name="connsiteY5" fmla="*/ 0 h 7315200"/>
              <a:gd name="connsiteX6" fmla="*/ 12469 w 8973589"/>
              <a:gd name="connsiteY6" fmla="*/ 16625 h 7315200"/>
              <a:gd name="connsiteX0" fmla="*/ 0 w 8973589"/>
              <a:gd name="connsiteY0" fmla="*/ 34636 h 7315200"/>
              <a:gd name="connsiteX1" fmla="*/ 12469 w 8973589"/>
              <a:gd name="connsiteY1" fmla="*/ 7315200 h 7315200"/>
              <a:gd name="connsiteX2" fmla="*/ 8025939 w 8973589"/>
              <a:gd name="connsiteY2" fmla="*/ 7315200 h 7315200"/>
              <a:gd name="connsiteX3" fmla="*/ 8973589 w 8973589"/>
              <a:gd name="connsiteY3" fmla="*/ 6733309 h 7315200"/>
              <a:gd name="connsiteX4" fmla="*/ 8923713 w 8973589"/>
              <a:gd name="connsiteY4" fmla="*/ 0 h 7315200"/>
              <a:gd name="connsiteX5" fmla="*/ 12469 w 8973589"/>
              <a:gd name="connsiteY5" fmla="*/ 16625 h 7315200"/>
              <a:gd name="connsiteX0" fmla="*/ 0 w 8973589"/>
              <a:gd name="connsiteY0" fmla="*/ 34636 h 7315200"/>
              <a:gd name="connsiteX1" fmla="*/ 12469 w 8973589"/>
              <a:gd name="connsiteY1" fmla="*/ 7315200 h 7315200"/>
              <a:gd name="connsiteX2" fmla="*/ 8973589 w 8973589"/>
              <a:gd name="connsiteY2" fmla="*/ 6733309 h 7315200"/>
              <a:gd name="connsiteX3" fmla="*/ 8923713 w 8973589"/>
              <a:gd name="connsiteY3" fmla="*/ 0 h 7315200"/>
              <a:gd name="connsiteX4" fmla="*/ 12469 w 8973589"/>
              <a:gd name="connsiteY4" fmla="*/ 16625 h 7315200"/>
              <a:gd name="connsiteX0" fmla="*/ 11083 w 8984672"/>
              <a:gd name="connsiteY0" fmla="*/ 34636 h 6734286"/>
              <a:gd name="connsiteX1" fmla="*/ 4156 w 8984672"/>
              <a:gd name="connsiteY1" fmla="*/ 6734286 h 6734286"/>
              <a:gd name="connsiteX2" fmla="*/ 8984672 w 8984672"/>
              <a:gd name="connsiteY2" fmla="*/ 6733309 h 6734286"/>
              <a:gd name="connsiteX3" fmla="*/ 8934796 w 8984672"/>
              <a:gd name="connsiteY3" fmla="*/ 0 h 6734286"/>
              <a:gd name="connsiteX4" fmla="*/ 23552 w 8984672"/>
              <a:gd name="connsiteY4" fmla="*/ 16625 h 67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84672" h="6734286">
                <a:moveTo>
                  <a:pt x="11083" y="34636"/>
                </a:moveTo>
                <a:cubicBezTo>
                  <a:pt x="15239" y="2461491"/>
                  <a:pt x="0" y="4307431"/>
                  <a:pt x="4156" y="6734286"/>
                </a:cubicBezTo>
                <a:lnTo>
                  <a:pt x="8984672" y="6733309"/>
                </a:lnTo>
                <a:lnTo>
                  <a:pt x="8934796" y="0"/>
                </a:lnTo>
                <a:lnTo>
                  <a:pt x="23552" y="16625"/>
                </a:lnTo>
              </a:path>
            </a:pathLst>
          </a:custGeom>
          <a:ln w="12700">
            <a:solidFill>
              <a:schemeClr val="tx1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TextBox 262"/>
          <p:cNvSpPr txBox="1"/>
          <p:nvPr/>
        </p:nvSpPr>
        <p:spPr>
          <a:xfrm>
            <a:off x="2040775" y="156695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 (BOX)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2448214" y="4638040"/>
            <a:ext cx="11368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USB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TYPE  A MICRO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(MALE)</a:t>
            </a:r>
          </a:p>
        </p:txBody>
      </p:sp>
      <p:cxnSp>
        <p:nvCxnSpPr>
          <p:cNvPr id="274" name="Straight Connector 273"/>
          <p:cNvCxnSpPr/>
          <p:nvPr/>
        </p:nvCxnSpPr>
        <p:spPr>
          <a:xfrm flipV="1">
            <a:off x="3201785" y="4574497"/>
            <a:ext cx="192694" cy="213172"/>
          </a:xfrm>
          <a:prstGeom prst="line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4" name="Group 263"/>
          <p:cNvGrpSpPr/>
          <p:nvPr/>
        </p:nvGrpSpPr>
        <p:grpSpPr>
          <a:xfrm>
            <a:off x="11277600" y="2743200"/>
            <a:ext cx="309564" cy="279562"/>
            <a:chOff x="6386511" y="762000"/>
            <a:chExt cx="309564" cy="279562"/>
          </a:xfrm>
        </p:grpSpPr>
        <p:sp>
          <p:nvSpPr>
            <p:cNvPr id="265" name="Isosceles Triangle 264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8</a:t>
              </a:r>
            </a:p>
          </p:txBody>
        </p:sp>
      </p:grpSp>
      <p:sp>
        <p:nvSpPr>
          <p:cNvPr id="267" name="TextBox 266"/>
          <p:cNvSpPr txBox="1"/>
          <p:nvPr/>
        </p:nvSpPr>
        <p:spPr>
          <a:xfrm>
            <a:off x="6324600" y="8801100"/>
            <a:ext cx="3690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Open to GND =  5.0V     Pin ~1 ADC set to 0x000 = 0.000V 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10K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Ω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to GND =  2.5V     Pin ~1 ADC set to 0x800 = 1.650V 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3.9K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Ω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to GND =  1.4V     Pin ~1 ADC set to 0xB84 = 2.376V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 Short to GND =  0.0V    Pin ~1 ADC set to 0xFFF = 3.300V </a:t>
            </a:r>
          </a:p>
        </p:txBody>
      </p:sp>
      <p:cxnSp>
        <p:nvCxnSpPr>
          <p:cNvPr id="270" name="Straight Arrow Connector 269"/>
          <p:cNvCxnSpPr/>
          <p:nvPr/>
        </p:nvCxnSpPr>
        <p:spPr>
          <a:xfrm flipV="1">
            <a:off x="9517380" y="6121400"/>
            <a:ext cx="381000" cy="2286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>
            <a:off x="9169400" y="6286500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TP1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6858000" y="86487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TP1:</a:t>
            </a:r>
          </a:p>
        </p:txBody>
      </p:sp>
      <p:cxnSp>
        <p:nvCxnSpPr>
          <p:cNvPr id="276" name="Straight Arrow Connector 275"/>
          <p:cNvCxnSpPr/>
          <p:nvPr/>
        </p:nvCxnSpPr>
        <p:spPr>
          <a:xfrm flipH="1">
            <a:off x="8070850" y="7448550"/>
            <a:ext cx="3048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7956550" y="7061200"/>
            <a:ext cx="532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8mA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[MAX]</a:t>
            </a:r>
          </a:p>
        </p:txBody>
      </p:sp>
      <p:cxnSp>
        <p:nvCxnSpPr>
          <p:cNvPr id="279" name="Straight Arrow Connector 278"/>
          <p:cNvCxnSpPr/>
          <p:nvPr/>
        </p:nvCxnSpPr>
        <p:spPr>
          <a:xfrm flipV="1">
            <a:off x="9956800" y="5737860"/>
            <a:ext cx="0" cy="26924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9925050" y="5684520"/>
            <a:ext cx="551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550uA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[TYP]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12115800" y="2057400"/>
            <a:ext cx="2518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*** ECM_DIAG_REQ IS A HI-Z INPUT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    ON THE ECM PULLED UP TO 10K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Ω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89" name="TextBox 288"/>
          <p:cNvSpPr txBox="1"/>
          <p:nvPr/>
        </p:nvSpPr>
        <p:spPr>
          <a:xfrm>
            <a:off x="12115800" y="1676400"/>
            <a:ext cx="2771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**  ALDL_160_BAUD IS A 5V TO GND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    DIGITAL PWM SIGNAL FROM THE ECM.</a:t>
            </a:r>
          </a:p>
        </p:txBody>
      </p:sp>
      <p:cxnSp>
        <p:nvCxnSpPr>
          <p:cNvPr id="290" name="Straight Arrow Connector 289"/>
          <p:cNvCxnSpPr/>
          <p:nvPr/>
        </p:nvCxnSpPr>
        <p:spPr>
          <a:xfrm>
            <a:off x="8001000" y="4048125"/>
            <a:ext cx="278130" cy="4730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7734300" y="3714750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3.3V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[MAX]</a:t>
            </a:r>
          </a:p>
        </p:txBody>
      </p:sp>
      <p:cxnSp>
        <p:nvCxnSpPr>
          <p:cNvPr id="294" name="Straight Arrow Connector 293"/>
          <p:cNvCxnSpPr/>
          <p:nvPr/>
        </p:nvCxnSpPr>
        <p:spPr>
          <a:xfrm>
            <a:off x="8010525" y="4067175"/>
            <a:ext cx="190500" cy="128587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295"/>
          <p:cNvCxnSpPr/>
          <p:nvPr/>
        </p:nvCxnSpPr>
        <p:spPr>
          <a:xfrm flipH="1">
            <a:off x="8791575" y="3105150"/>
            <a:ext cx="114300" cy="27622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/>
          <p:cNvSpPr txBox="1"/>
          <p:nvPr/>
        </p:nvSpPr>
        <p:spPr>
          <a:xfrm>
            <a:off x="8515350" y="2705100"/>
            <a:ext cx="793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5V [TYP]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32V [MAX]</a:t>
            </a:r>
          </a:p>
        </p:txBody>
      </p:sp>
      <p:cxnSp>
        <p:nvCxnSpPr>
          <p:cNvPr id="300" name="Straight Arrow Connector 299"/>
          <p:cNvCxnSpPr/>
          <p:nvPr/>
        </p:nvCxnSpPr>
        <p:spPr>
          <a:xfrm>
            <a:off x="8915400" y="3105150"/>
            <a:ext cx="38100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Arrow Connector 311"/>
          <p:cNvCxnSpPr/>
          <p:nvPr/>
        </p:nvCxnSpPr>
        <p:spPr>
          <a:xfrm flipV="1">
            <a:off x="9966325" y="7841616"/>
            <a:ext cx="0" cy="27241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TextBox 313"/>
          <p:cNvSpPr txBox="1"/>
          <p:nvPr/>
        </p:nvSpPr>
        <p:spPr>
          <a:xfrm>
            <a:off x="9928860" y="7785100"/>
            <a:ext cx="553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8.6mA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[TYP]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000" dirty="0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chemeClr val="tx1"/>
          </a:solidFill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</TotalTime>
  <Words>593</Words>
  <Application>Microsoft Office PowerPoint</Application>
  <PresentationFormat>Custom</PresentationFormat>
  <Paragraphs>285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412</cp:revision>
  <dcterms:created xsi:type="dcterms:W3CDTF">2006-08-16T00:00:00Z</dcterms:created>
  <dcterms:modified xsi:type="dcterms:W3CDTF">2022-08-11T16:23:48Z</dcterms:modified>
</cp:coreProperties>
</file>